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2"/>
  </p:notesMasterIdLst>
  <p:sldIdLst>
    <p:sldId id="257" r:id="rId4"/>
    <p:sldId id="266" r:id="rId5"/>
    <p:sldId id="258" r:id="rId6"/>
    <p:sldId id="268" r:id="rId7"/>
    <p:sldId id="283" r:id="rId8"/>
    <p:sldId id="284" r:id="rId9"/>
    <p:sldId id="285" r:id="rId10"/>
    <p:sldId id="286" r:id="rId11"/>
    <p:sldId id="287" r:id="rId12"/>
    <p:sldId id="293" r:id="rId13"/>
    <p:sldId id="267" r:id="rId14"/>
    <p:sldId id="270" r:id="rId15"/>
    <p:sldId id="271" r:id="rId16"/>
    <p:sldId id="269" r:id="rId17"/>
    <p:sldId id="282" r:id="rId18"/>
    <p:sldId id="273" r:id="rId19"/>
    <p:sldId id="281" r:id="rId20"/>
    <p:sldId id="272" r:id="rId21"/>
    <p:sldId id="288" r:id="rId22"/>
    <p:sldId id="290" r:id="rId23"/>
    <p:sldId id="289" r:id="rId24"/>
    <p:sldId id="275" r:id="rId25"/>
    <p:sldId id="274" r:id="rId26"/>
    <p:sldId id="276" r:id="rId27"/>
    <p:sldId id="277" r:id="rId28"/>
    <p:sldId id="278" r:id="rId29"/>
    <p:sldId id="291" r:id="rId30"/>
    <p:sldId id="29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6" d="100"/>
          <a:sy n="116" d="100"/>
        </p:scale>
        <p:origin x="121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F6376-6F44-4BD6-A047-85A6D66F7C49}" type="datetimeFigureOut">
              <a:rPr lang="en-US" smtClean="0"/>
              <a:t>4/18/2016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18771-AB89-48B3-A032-B7CCF0A75395}" type="slidenum">
              <a:rPr lang="en-US" smtClean="0"/>
              <a:t>‹#›</a:t>
            </a:fld>
            <a:endParaRPr lang="en-US"/>
          </a:p>
        </p:txBody>
      </p:sp>
    </p:spTree>
    <p:extLst>
      <p:ext uri="{BB962C8B-B14F-4D97-AF65-F5344CB8AC3E}">
        <p14:creationId xmlns:p14="http://schemas.microsoft.com/office/powerpoint/2010/main" val="2922414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4/18/2016 4:17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095390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4/18/2016 4:17 PM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962672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18771-AB89-48B3-A032-B7CCF0A75395}" type="slidenum">
              <a:rPr lang="en-US" smtClean="0"/>
              <a:t>5</a:t>
            </a:fld>
            <a:endParaRPr lang="en-US"/>
          </a:p>
        </p:txBody>
      </p:sp>
    </p:spTree>
    <p:extLst>
      <p:ext uri="{BB962C8B-B14F-4D97-AF65-F5344CB8AC3E}">
        <p14:creationId xmlns:p14="http://schemas.microsoft.com/office/powerpoint/2010/main" val="107274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618771-AB89-48B3-A032-B7CCF0A75395}" type="slidenum">
              <a:rPr lang="en-US" smtClean="0"/>
              <a:t>11</a:t>
            </a:fld>
            <a:endParaRPr lang="en-US"/>
          </a:p>
        </p:txBody>
      </p:sp>
    </p:spTree>
    <p:extLst>
      <p:ext uri="{BB962C8B-B14F-4D97-AF65-F5344CB8AC3E}">
        <p14:creationId xmlns:p14="http://schemas.microsoft.com/office/powerpoint/2010/main" val="3162458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681913" cy="1523495"/>
          </a:xfrm>
        </p:spPr>
        <p:txBody>
          <a:bodyPr/>
          <a:lstStyle/>
          <a:p>
            <a:r>
              <a:rPr lang="en-US" dirty="0" smtClean="0"/>
              <a:t>Exploring Between and Within </a:t>
            </a:r>
            <a:r>
              <a:rPr lang="en-US" dirty="0" smtClean="0"/>
              <a:t>Women Differences in Learning and Using Information Systems Technology</a:t>
            </a:r>
            <a:endParaRPr lang="en-US" dirty="0"/>
          </a:p>
        </p:txBody>
      </p:sp>
      <p:sp>
        <p:nvSpPr>
          <p:cNvPr id="3" name="Subtitle 2"/>
          <p:cNvSpPr>
            <a:spLocks noGrp="1"/>
          </p:cNvSpPr>
          <p:nvPr>
            <p:ph type="subTitle" idx="1"/>
          </p:nvPr>
        </p:nvSpPr>
        <p:spPr>
          <a:xfrm>
            <a:off x="685800" y="4724400"/>
            <a:ext cx="7681913" cy="1370012"/>
          </a:xfrm>
        </p:spPr>
        <p:txBody>
          <a:bodyPr>
            <a:normAutofit fontScale="92500" lnSpcReduction="20000"/>
          </a:bodyPr>
          <a:lstStyle/>
          <a:p>
            <a:r>
              <a:rPr lang="en-US" dirty="0" smtClean="0"/>
              <a:t>Virginia </a:t>
            </a:r>
            <a:r>
              <a:rPr lang="en-US" dirty="0" err="1" smtClean="0"/>
              <a:t>Franke</a:t>
            </a:r>
            <a:r>
              <a:rPr lang="en-US" dirty="0" smtClean="0"/>
              <a:t> Kleist, Ph.D.</a:t>
            </a:r>
          </a:p>
          <a:p>
            <a:r>
              <a:rPr lang="en-US" dirty="0" smtClean="0"/>
              <a:t>Chair, Management Information Systems</a:t>
            </a:r>
          </a:p>
          <a:p>
            <a:r>
              <a:rPr lang="en-US" dirty="0" smtClean="0"/>
              <a:t>West Virginia </a:t>
            </a:r>
            <a:r>
              <a:rPr lang="en-US" dirty="0" smtClean="0"/>
              <a:t>University</a:t>
            </a:r>
          </a:p>
          <a:p>
            <a:r>
              <a:rPr lang="en-US" dirty="0" smtClean="0"/>
              <a:t>Virginia.Kleist@mail.wvu.edu</a:t>
            </a:r>
            <a:endParaRPr lang="en-US" dirty="0"/>
          </a:p>
        </p:txBody>
      </p:sp>
      <p:pic>
        <p:nvPicPr>
          <p:cNvPr id="4" name="Picture 3"/>
          <p:cNvPicPr>
            <a:picLocks noChangeAspect="1"/>
          </p:cNvPicPr>
          <p:nvPr/>
        </p:nvPicPr>
        <p:blipFill>
          <a:blip r:embed="rId3"/>
          <a:stretch>
            <a:fillRect/>
          </a:stretch>
        </p:blipFill>
        <p:spPr>
          <a:xfrm>
            <a:off x="5562600" y="6019800"/>
            <a:ext cx="3295650" cy="600075"/>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Wait</a:t>
            </a:r>
            <a:endParaRPr lang="en-US" dirty="0"/>
          </a:p>
        </p:txBody>
      </p:sp>
      <p:sp>
        <p:nvSpPr>
          <p:cNvPr id="3" name="Text Placeholder 2"/>
          <p:cNvSpPr>
            <a:spLocks noGrp="1"/>
          </p:cNvSpPr>
          <p:nvPr>
            <p:ph type="body" sz="quarter" idx="10"/>
          </p:nvPr>
        </p:nvSpPr>
        <p:spPr>
          <a:xfrm>
            <a:off x="381000" y="1411552"/>
            <a:ext cx="8382000" cy="4825937"/>
          </a:xfrm>
        </p:spPr>
        <p:txBody>
          <a:bodyPr/>
          <a:lstStyle/>
          <a:p>
            <a:r>
              <a:rPr lang="en-US" dirty="0" smtClean="0"/>
              <a:t>Let’s try a new approach</a:t>
            </a:r>
          </a:p>
          <a:p>
            <a:r>
              <a:rPr lang="en-US" dirty="0" smtClean="0"/>
              <a:t>What works for women?</a:t>
            </a:r>
          </a:p>
          <a:p>
            <a:r>
              <a:rPr lang="en-US" dirty="0" smtClean="0"/>
              <a:t>Why are women successful in IT?</a:t>
            </a:r>
          </a:p>
          <a:p>
            <a:r>
              <a:rPr lang="en-US" dirty="0" smtClean="0"/>
              <a:t>What can we learn about women who do IT?  Are they different in some way than women who do not do IT?  If so, how?</a:t>
            </a:r>
          </a:p>
          <a:p>
            <a:r>
              <a:rPr lang="en-US" dirty="0" smtClean="0"/>
              <a:t>Instead of focusing on how men and women might be different in learning and using technology, let’s look at what is working and how it works.</a:t>
            </a:r>
          </a:p>
        </p:txBody>
      </p:sp>
    </p:spTree>
    <p:extLst>
      <p:ext uri="{BB962C8B-B14F-4D97-AF65-F5344CB8AC3E}">
        <p14:creationId xmlns:p14="http://schemas.microsoft.com/office/powerpoint/2010/main" val="32745296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are “Within Women Differences?”</a:t>
            </a:r>
            <a:endParaRPr lang="en-US" dirty="0"/>
          </a:p>
        </p:txBody>
      </p:sp>
      <p:sp>
        <p:nvSpPr>
          <p:cNvPr id="5" name="Text Placeholder 4"/>
          <p:cNvSpPr>
            <a:spLocks noGrp="1"/>
          </p:cNvSpPr>
          <p:nvPr>
            <p:ph type="body" sz="quarter" idx="10"/>
          </p:nvPr>
        </p:nvSpPr>
        <p:spPr>
          <a:xfrm>
            <a:off x="408482" y="1715813"/>
            <a:ext cx="8382000" cy="5152180"/>
          </a:xfrm>
        </p:spPr>
        <p:txBody>
          <a:bodyPr/>
          <a:lstStyle/>
          <a:p>
            <a:pPr>
              <a:buClr>
                <a:srgbClr val="FFC000"/>
              </a:buClr>
            </a:pPr>
            <a:r>
              <a:rPr lang="en-US" sz="2800" dirty="0"/>
              <a:t>When we study differences between groups, and this is called “between group differences”</a:t>
            </a:r>
          </a:p>
          <a:p>
            <a:pPr>
              <a:buClr>
                <a:srgbClr val="FFC000"/>
              </a:buClr>
            </a:pPr>
            <a:r>
              <a:rPr lang="en-US" sz="2800" dirty="0"/>
              <a:t>When we study differences of the members of groups, this is “within group differences”</a:t>
            </a:r>
          </a:p>
          <a:p>
            <a:pPr>
              <a:buClr>
                <a:srgbClr val="FFC000"/>
              </a:buClr>
            </a:pPr>
            <a:r>
              <a:rPr lang="en-US" sz="2800" dirty="0"/>
              <a:t>Here, we are interested in what motivates some women to enter careers in technology when other women do not</a:t>
            </a:r>
          </a:p>
          <a:p>
            <a:pPr>
              <a:buClr>
                <a:srgbClr val="FFC000"/>
              </a:buClr>
            </a:pPr>
            <a:r>
              <a:rPr lang="en-US" sz="2800" dirty="0"/>
              <a:t>This is called “within women differences</a:t>
            </a:r>
            <a:r>
              <a:rPr lang="en-US" sz="2800" dirty="0" smtClean="0"/>
              <a:t>”</a:t>
            </a:r>
          </a:p>
          <a:p>
            <a:pPr>
              <a:buClr>
                <a:srgbClr val="FFC000"/>
              </a:buClr>
            </a:pPr>
            <a:r>
              <a:rPr lang="en-US" sz="2800" dirty="0"/>
              <a:t>W</a:t>
            </a:r>
            <a:r>
              <a:rPr lang="en-US" sz="2800" dirty="0" smtClean="0"/>
              <a:t>ithin women differences </a:t>
            </a:r>
            <a:r>
              <a:rPr lang="en-US" sz="2800" dirty="0" smtClean="0"/>
              <a:t>may be</a:t>
            </a:r>
            <a:r>
              <a:rPr lang="en-US" sz="2800" dirty="0" smtClean="0"/>
              <a:t> </a:t>
            </a:r>
            <a:r>
              <a:rPr lang="en-US" sz="2800" dirty="0" smtClean="0"/>
              <a:t>“individual differences.” e.g., some members of a group are different than other members of a group</a:t>
            </a:r>
            <a:endParaRPr lang="en-US" sz="2800" dirty="0"/>
          </a:p>
          <a:p>
            <a:endParaRPr lang="en-US" dirty="0"/>
          </a:p>
        </p:txBody>
      </p:sp>
    </p:spTree>
    <p:extLst>
      <p:ext uri="{BB962C8B-B14F-4D97-AF65-F5344CB8AC3E}">
        <p14:creationId xmlns:p14="http://schemas.microsoft.com/office/powerpoint/2010/main" val="630454224"/>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Why do we care?  Women are Behind in the US in STEM</a:t>
            </a:r>
            <a:endParaRPr lang="en-US" dirty="0"/>
          </a:p>
        </p:txBody>
      </p:sp>
      <p:sp>
        <p:nvSpPr>
          <p:cNvPr id="3" name="Text Placeholder 2"/>
          <p:cNvSpPr>
            <a:spLocks noGrp="1"/>
          </p:cNvSpPr>
          <p:nvPr>
            <p:ph type="body" sz="quarter" idx="10"/>
          </p:nvPr>
        </p:nvSpPr>
        <p:spPr>
          <a:xfrm>
            <a:off x="381000" y="1698325"/>
            <a:ext cx="8382000" cy="5133713"/>
          </a:xfrm>
        </p:spPr>
        <p:txBody>
          <a:bodyPr/>
          <a:lstStyle/>
          <a:p>
            <a:pPr>
              <a:buClr>
                <a:srgbClr val="FFC000"/>
              </a:buClr>
            </a:pPr>
            <a:r>
              <a:rPr lang="en-US" sz="2800" dirty="0" smtClean="0"/>
              <a:t>Fewer women than men in STEM; women dropping out of STEM:</a:t>
            </a:r>
          </a:p>
          <a:p>
            <a:pPr lvl="1">
              <a:buClr>
                <a:srgbClr val="FFC000"/>
              </a:buClr>
            </a:pPr>
            <a:r>
              <a:rPr lang="en-US" sz="2400" dirty="0" smtClean="0"/>
              <a:t>Nearly </a:t>
            </a:r>
            <a:r>
              <a:rPr lang="en-US" sz="2400" dirty="0"/>
              <a:t>half of US women in SET are likely to drop out over time (Hewlett and </a:t>
            </a:r>
            <a:r>
              <a:rPr lang="en-US" sz="2400" dirty="0" err="1"/>
              <a:t>Sherbin</a:t>
            </a:r>
            <a:r>
              <a:rPr lang="en-US" sz="2400" dirty="0"/>
              <a:t>, 2014)</a:t>
            </a:r>
          </a:p>
          <a:p>
            <a:pPr lvl="1">
              <a:buClr>
                <a:srgbClr val="FFC000"/>
              </a:buClr>
            </a:pPr>
            <a:r>
              <a:rPr lang="en-US" sz="2400" dirty="0"/>
              <a:t>About one third of US SET women intend to drop out of the work force within one year (</a:t>
            </a:r>
            <a:r>
              <a:rPr lang="en-US" sz="2400" dirty="0" err="1"/>
              <a:t>Sherbin</a:t>
            </a:r>
            <a:r>
              <a:rPr lang="en-US" sz="2400" dirty="0"/>
              <a:t>, 2015)</a:t>
            </a:r>
          </a:p>
          <a:p>
            <a:pPr lvl="1">
              <a:buClr>
                <a:srgbClr val="FFC000"/>
              </a:buClr>
            </a:pPr>
            <a:r>
              <a:rPr lang="en-US" sz="2400" dirty="0"/>
              <a:t>10% of engineers were women in the US in 2010, less than 20% worldwide</a:t>
            </a:r>
          </a:p>
          <a:p>
            <a:pPr lvl="1">
              <a:buClr>
                <a:srgbClr val="FFC000"/>
              </a:buClr>
            </a:pPr>
            <a:r>
              <a:rPr lang="en-US" sz="2400" dirty="0"/>
              <a:t>Women tend to leave engineering positions after the birth of a child in disproportionate numbers as compared to men</a:t>
            </a:r>
          </a:p>
          <a:p>
            <a:pPr>
              <a:buClr>
                <a:srgbClr val="FFC000"/>
              </a:buClr>
            </a:pPr>
            <a:r>
              <a:rPr lang="en-US" sz="2800" dirty="0"/>
              <a:t>MIS program at WVU </a:t>
            </a:r>
            <a:r>
              <a:rPr lang="en-US" sz="2800" dirty="0" smtClean="0"/>
              <a:t>consistently has </a:t>
            </a:r>
            <a:r>
              <a:rPr lang="en-US" sz="2800" dirty="0"/>
              <a:t>about 10 percent women enrollment</a:t>
            </a:r>
          </a:p>
          <a:p>
            <a:endParaRPr lang="en-US" dirty="0"/>
          </a:p>
        </p:txBody>
      </p:sp>
    </p:spTree>
    <p:extLst>
      <p:ext uri="{BB962C8B-B14F-4D97-AF65-F5344CB8AC3E}">
        <p14:creationId xmlns:p14="http://schemas.microsoft.com/office/powerpoint/2010/main" val="109941244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Why do we care?  Women </a:t>
            </a:r>
            <a:r>
              <a:rPr lang="en-US" dirty="0"/>
              <a:t>are Behind in the US in </a:t>
            </a:r>
            <a:r>
              <a:rPr lang="en-US" dirty="0" smtClean="0"/>
              <a:t>STEM, Cont’d</a:t>
            </a:r>
            <a:endParaRPr lang="en-US" dirty="0"/>
          </a:p>
        </p:txBody>
      </p:sp>
      <p:sp>
        <p:nvSpPr>
          <p:cNvPr id="3" name="Text Placeholder 2"/>
          <p:cNvSpPr>
            <a:spLocks noGrp="1"/>
          </p:cNvSpPr>
          <p:nvPr>
            <p:ph type="body" sz="quarter" idx="10"/>
          </p:nvPr>
        </p:nvSpPr>
        <p:spPr>
          <a:xfrm>
            <a:off x="381000" y="1559783"/>
            <a:ext cx="8382000" cy="6269409"/>
          </a:xfrm>
        </p:spPr>
        <p:txBody>
          <a:bodyPr/>
          <a:lstStyle/>
          <a:p>
            <a:pPr marL="396875" lvl="2" indent="-396875">
              <a:buClr>
                <a:srgbClr val="FFC000"/>
              </a:buClr>
              <a:buBlip>
                <a:blip r:embed="rId2"/>
              </a:buBlip>
            </a:pPr>
            <a:r>
              <a:rPr lang="en-US" sz="3200" dirty="0" smtClean="0"/>
              <a:t>Women not in STEM management, have less help, and participation in US is falling:</a:t>
            </a:r>
          </a:p>
          <a:p>
            <a:pPr lvl="1">
              <a:buClr>
                <a:srgbClr val="FFC000"/>
              </a:buClr>
            </a:pPr>
            <a:r>
              <a:rPr lang="en-US" sz="2200" dirty="0"/>
              <a:t>US women are underrepresented at managerial levels in STEM related jobs (</a:t>
            </a:r>
            <a:r>
              <a:rPr lang="en-US" sz="2200" dirty="0" err="1"/>
              <a:t>Beede</a:t>
            </a:r>
            <a:r>
              <a:rPr lang="en-US" sz="2200" dirty="0"/>
              <a:t>, et al, 2011)</a:t>
            </a:r>
          </a:p>
          <a:p>
            <a:pPr lvl="1">
              <a:buClr>
                <a:srgbClr val="FFC000"/>
              </a:buClr>
            </a:pPr>
            <a:r>
              <a:rPr lang="en-US" sz="2200" dirty="0"/>
              <a:t>Men tend to get more help in their STEM careers than do women, all else equal (van den Brink and </a:t>
            </a:r>
            <a:r>
              <a:rPr lang="en-US" sz="2200" dirty="0" err="1"/>
              <a:t>Stobbe</a:t>
            </a:r>
            <a:r>
              <a:rPr lang="en-US" sz="2200" dirty="0"/>
              <a:t>, 2014).  </a:t>
            </a:r>
          </a:p>
          <a:p>
            <a:pPr lvl="1">
              <a:buClr>
                <a:srgbClr val="FFC000"/>
              </a:buClr>
            </a:pPr>
            <a:r>
              <a:rPr lang="en-US" sz="2200" dirty="0"/>
              <a:t>Female participation in Computer Science and Math occupations fell from 30% in 2000 to 27% in 2009, not a good trajectory (</a:t>
            </a:r>
            <a:r>
              <a:rPr lang="en-US" sz="2200" dirty="0" err="1"/>
              <a:t>Beede</a:t>
            </a:r>
            <a:r>
              <a:rPr lang="en-US" sz="2200" dirty="0"/>
              <a:t>, et al, 2011).  </a:t>
            </a:r>
          </a:p>
          <a:p>
            <a:pPr lvl="1">
              <a:buClr>
                <a:srgbClr val="FFC000"/>
              </a:buClr>
            </a:pPr>
            <a:r>
              <a:rPr lang="en-US" sz="2200" dirty="0"/>
              <a:t>Ongoing underrepresentation of women in critically important STEM fields does a disservice to any societal goal of gender parity.</a:t>
            </a:r>
          </a:p>
          <a:p>
            <a:pPr lvl="1">
              <a:buClr>
                <a:srgbClr val="FFC000"/>
              </a:buClr>
            </a:pPr>
            <a:r>
              <a:rPr lang="en-US" sz="2200" dirty="0"/>
              <a:t>Women comprised less than 1% of engineering programs in the US in the 1950s, and women have advanced to earning only slightly less than 20% of bachelor’s degrees over 60 years later (</a:t>
            </a:r>
            <a:r>
              <a:rPr lang="en-US" sz="2200" dirty="0" err="1"/>
              <a:t>Bix</a:t>
            </a:r>
            <a:r>
              <a:rPr lang="en-US" sz="2200" dirty="0"/>
              <a:t>, 2013).  </a:t>
            </a:r>
          </a:p>
          <a:p>
            <a:pPr lvl="1">
              <a:buClr>
                <a:srgbClr val="FFC000"/>
              </a:buClr>
            </a:pPr>
            <a:endParaRPr lang="en-US" sz="3200" dirty="0"/>
          </a:p>
          <a:p>
            <a:endParaRPr lang="en-US" dirty="0"/>
          </a:p>
        </p:txBody>
      </p:sp>
    </p:spTree>
    <p:extLst>
      <p:ext uri="{BB962C8B-B14F-4D97-AF65-F5344CB8AC3E}">
        <p14:creationId xmlns:p14="http://schemas.microsoft.com/office/powerpoint/2010/main" val="237877475"/>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85" y="261990"/>
            <a:ext cx="8382000" cy="1329595"/>
          </a:xfrm>
        </p:spPr>
        <p:txBody>
          <a:bodyPr/>
          <a:lstStyle/>
          <a:p>
            <a:r>
              <a:rPr lang="en-US" dirty="0" smtClean="0"/>
              <a:t>Why do we care?  Relevance to Academics in MIS</a:t>
            </a:r>
            <a:endParaRPr lang="en-US" dirty="0"/>
          </a:p>
        </p:txBody>
      </p:sp>
      <p:sp>
        <p:nvSpPr>
          <p:cNvPr id="3" name="Text Placeholder 2"/>
          <p:cNvSpPr>
            <a:spLocks noGrp="1"/>
          </p:cNvSpPr>
          <p:nvPr>
            <p:ph type="body" sz="quarter" idx="10"/>
          </p:nvPr>
        </p:nvSpPr>
        <p:spPr>
          <a:xfrm>
            <a:off x="304800" y="1905000"/>
            <a:ext cx="8382000" cy="3902607"/>
          </a:xfrm>
        </p:spPr>
        <p:txBody>
          <a:bodyPr/>
          <a:lstStyle/>
          <a:p>
            <a:r>
              <a:rPr lang="en-US" altLang="en-US" sz="2800" dirty="0" smtClean="0"/>
              <a:t>Can </a:t>
            </a:r>
            <a:r>
              <a:rPr lang="en-US" altLang="en-US" sz="2800" dirty="0" smtClean="0"/>
              <a:t>we design our MIS courses to better address gender differences and individual differences?</a:t>
            </a:r>
            <a:endParaRPr lang="en-US" altLang="en-US" sz="2800" dirty="0"/>
          </a:p>
          <a:p>
            <a:r>
              <a:rPr lang="en-US" altLang="en-US" sz="2800" dirty="0"/>
              <a:t>Can we design our IT learning labs to better address </a:t>
            </a:r>
            <a:r>
              <a:rPr lang="en-US" altLang="en-US" sz="2800" dirty="0" smtClean="0"/>
              <a:t>gender differences and individual </a:t>
            </a:r>
            <a:r>
              <a:rPr lang="en-US" altLang="en-US" sz="2800" dirty="0"/>
              <a:t>differences?</a:t>
            </a:r>
          </a:p>
          <a:p>
            <a:r>
              <a:rPr lang="en-US" altLang="en-US" sz="2800" dirty="0" smtClean="0"/>
              <a:t>Can </a:t>
            </a:r>
            <a:r>
              <a:rPr lang="en-US" altLang="en-US" sz="2800" dirty="0"/>
              <a:t>we design our </a:t>
            </a:r>
            <a:r>
              <a:rPr lang="en-US" altLang="en-US" sz="2800" dirty="0" smtClean="0"/>
              <a:t>MIS online </a:t>
            </a:r>
            <a:r>
              <a:rPr lang="en-US" altLang="en-US" sz="2800" dirty="0"/>
              <a:t>courses to better address </a:t>
            </a:r>
            <a:r>
              <a:rPr lang="en-US" altLang="en-US" sz="2800" dirty="0" smtClean="0"/>
              <a:t>gender differences and individual </a:t>
            </a:r>
            <a:r>
              <a:rPr lang="en-US" altLang="en-US" sz="2800" dirty="0"/>
              <a:t>differences?</a:t>
            </a:r>
          </a:p>
          <a:p>
            <a:r>
              <a:rPr lang="en-US" altLang="en-US" sz="2800" dirty="0"/>
              <a:t>Can we design our </a:t>
            </a:r>
            <a:r>
              <a:rPr lang="en-US" altLang="en-US" sz="2800" dirty="0" smtClean="0"/>
              <a:t>MIS educational processes </a:t>
            </a:r>
            <a:r>
              <a:rPr lang="en-US" altLang="en-US" sz="2800" dirty="0"/>
              <a:t>to better address between and within-gender differences?</a:t>
            </a:r>
          </a:p>
          <a:p>
            <a:endParaRPr lang="en-US" dirty="0"/>
          </a:p>
        </p:txBody>
      </p:sp>
      <p:pic>
        <p:nvPicPr>
          <p:cNvPr id="4" name="Picture 3"/>
          <p:cNvPicPr>
            <a:picLocks noChangeAspect="1"/>
          </p:cNvPicPr>
          <p:nvPr/>
        </p:nvPicPr>
        <p:blipFill>
          <a:blip r:embed="rId2"/>
          <a:stretch>
            <a:fillRect/>
          </a:stretch>
        </p:blipFill>
        <p:spPr>
          <a:xfrm>
            <a:off x="5715000" y="6121022"/>
            <a:ext cx="3295650" cy="600075"/>
          </a:xfrm>
          <a:prstGeom prst="rect">
            <a:avLst/>
          </a:prstGeom>
        </p:spPr>
      </p:pic>
    </p:spTree>
    <p:extLst>
      <p:ext uri="{BB962C8B-B14F-4D97-AF65-F5344CB8AC3E}">
        <p14:creationId xmlns:p14="http://schemas.microsoft.com/office/powerpoint/2010/main" val="208187184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n-US" dirty="0" smtClean="0"/>
              <a:t>Why do we care?  Relevance to Business and Society</a:t>
            </a:r>
            <a:endParaRPr lang="en-US" dirty="0"/>
          </a:p>
        </p:txBody>
      </p:sp>
      <p:sp>
        <p:nvSpPr>
          <p:cNvPr id="3" name="Text Placeholder 2"/>
          <p:cNvSpPr>
            <a:spLocks noGrp="1"/>
          </p:cNvSpPr>
          <p:nvPr>
            <p:ph type="body" sz="quarter" idx="10"/>
          </p:nvPr>
        </p:nvSpPr>
        <p:spPr>
          <a:xfrm>
            <a:off x="381000" y="1752600"/>
            <a:ext cx="8382000" cy="4949047"/>
          </a:xfrm>
        </p:spPr>
        <p:txBody>
          <a:bodyPr/>
          <a:lstStyle/>
          <a:p>
            <a:r>
              <a:rPr lang="en-US" sz="2400" dirty="0" smtClean="0"/>
              <a:t>With fewer placements in information technology positions in the workplace, women are shortchanged and society is missing the potential resource of skilled and capable workers</a:t>
            </a:r>
          </a:p>
          <a:p>
            <a:r>
              <a:rPr lang="en-US" sz="2400" dirty="0" smtClean="0"/>
              <a:t>IT careers are lucrative, engaging and stimulating, and represent 1 in 10 job openings in the US, with strong growth potential over the next decade</a:t>
            </a:r>
          </a:p>
          <a:p>
            <a:r>
              <a:rPr lang="en-US" sz="2400" dirty="0" smtClean="0"/>
              <a:t>In the US, between 35 to 50 percent of publicly held corporate investments are in information technology, and as much as half of that may be wasted investments</a:t>
            </a:r>
          </a:p>
          <a:p>
            <a:r>
              <a:rPr lang="en-US" sz="2400" dirty="0" smtClean="0"/>
              <a:t>Successful systems implementation requires user involvement in the design</a:t>
            </a:r>
          </a:p>
          <a:p>
            <a:r>
              <a:rPr lang="en-US" sz="2400" dirty="0" smtClean="0"/>
              <a:t>If women are not designing and implementing our information systems, and only men are, that might have an impact on the success of systems implementations</a:t>
            </a:r>
            <a:endParaRPr lang="en-US" sz="2400" dirty="0"/>
          </a:p>
        </p:txBody>
      </p:sp>
    </p:spTree>
    <p:extLst>
      <p:ext uri="{BB962C8B-B14F-4D97-AF65-F5344CB8AC3E}">
        <p14:creationId xmlns:p14="http://schemas.microsoft.com/office/powerpoint/2010/main" val="334287799"/>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Fewer Women in Tech Worldwide?</a:t>
            </a:r>
            <a:endParaRPr lang="en-US" dirty="0"/>
          </a:p>
        </p:txBody>
      </p:sp>
      <p:sp>
        <p:nvSpPr>
          <p:cNvPr id="3" name="Text Placeholder 2"/>
          <p:cNvSpPr>
            <a:spLocks noGrp="1"/>
          </p:cNvSpPr>
          <p:nvPr>
            <p:ph type="body" sz="quarter" idx="10"/>
          </p:nvPr>
        </p:nvSpPr>
        <p:spPr>
          <a:xfrm>
            <a:off x="381000" y="1219200"/>
            <a:ext cx="8382000" cy="6943439"/>
          </a:xfrm>
        </p:spPr>
        <p:txBody>
          <a:bodyPr/>
          <a:lstStyle/>
          <a:p>
            <a:r>
              <a:rPr lang="en-US" dirty="0" smtClean="0"/>
              <a:t>Are other regions like the US? In a word, no.  </a:t>
            </a:r>
            <a:r>
              <a:rPr lang="en-US" sz="2000" dirty="0" smtClean="0"/>
              <a:t>(</a:t>
            </a:r>
            <a:r>
              <a:rPr lang="en-US" sz="2000" dirty="0"/>
              <a:t>D</a:t>
            </a:r>
            <a:r>
              <a:rPr lang="en-US" sz="2000" dirty="0" smtClean="0"/>
              <a:t>ata from Forbes, 2015):</a:t>
            </a:r>
          </a:p>
          <a:p>
            <a:pPr lvl="1"/>
            <a:r>
              <a:rPr lang="en-US" sz="2400" dirty="0" smtClean="0"/>
              <a:t>US </a:t>
            </a:r>
            <a:r>
              <a:rPr lang="en-US" sz="2400" dirty="0" smtClean="0"/>
              <a:t>data </a:t>
            </a:r>
            <a:r>
              <a:rPr lang="en-US" sz="2400" dirty="0" smtClean="0"/>
              <a:t>show 18 % of computer science and technology programs for 2013, a drop from 37%  in 1985</a:t>
            </a:r>
          </a:p>
          <a:p>
            <a:pPr lvl="1"/>
            <a:r>
              <a:rPr lang="en-US" sz="2400" dirty="0" smtClean="0"/>
              <a:t>US data show 26% of MIS majors are women</a:t>
            </a:r>
          </a:p>
          <a:p>
            <a:pPr lvl="1"/>
            <a:r>
              <a:rPr lang="en-US" sz="2400" dirty="0" smtClean="0"/>
              <a:t>25% of startup incubators are women in Middle East</a:t>
            </a:r>
          </a:p>
          <a:p>
            <a:pPr lvl="1"/>
            <a:r>
              <a:rPr lang="en-US" sz="2400" dirty="0" smtClean="0"/>
              <a:t>Europe shows 49% women enrollments in STEM type fields (Science, Computer Science, Math, Engineering, manufacturing)</a:t>
            </a:r>
          </a:p>
          <a:p>
            <a:pPr lvl="1"/>
            <a:r>
              <a:rPr lang="en-US" sz="2400" dirty="0" smtClean="0"/>
              <a:t>India has 42.1% of women earning BS degrees (e.g., more technical)</a:t>
            </a:r>
          </a:p>
          <a:p>
            <a:pPr lvl="1"/>
            <a:r>
              <a:rPr lang="en-US" sz="2400" dirty="0" smtClean="0"/>
              <a:t>A study of seven universities in the Middle East showed between 30 to 70 % female enrollment in computer science or technology programs</a:t>
            </a:r>
          </a:p>
          <a:p>
            <a:endParaRPr lang="en-US" dirty="0" smtClean="0"/>
          </a:p>
          <a:p>
            <a:endParaRPr lang="en-US" dirty="0" smtClean="0"/>
          </a:p>
          <a:p>
            <a:endParaRPr lang="en-US" dirty="0"/>
          </a:p>
        </p:txBody>
      </p:sp>
    </p:spTree>
    <p:extLst>
      <p:ext uri="{BB962C8B-B14F-4D97-AF65-F5344CB8AC3E}">
        <p14:creationId xmlns:p14="http://schemas.microsoft.com/office/powerpoint/2010/main" val="333645510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Fewer Women in Tech Worldwide?</a:t>
            </a:r>
            <a:endParaRPr lang="en-US" dirty="0"/>
          </a:p>
        </p:txBody>
      </p:sp>
      <p:sp>
        <p:nvSpPr>
          <p:cNvPr id="6" name="Text Placeholder 5"/>
          <p:cNvSpPr>
            <a:spLocks noGrp="1"/>
          </p:cNvSpPr>
          <p:nvPr>
            <p:ph type="body" sz="quarter" idx="10"/>
          </p:nvPr>
        </p:nvSpPr>
        <p:spPr>
          <a:xfrm>
            <a:off x="381000" y="1066800"/>
            <a:ext cx="8382000" cy="1428083"/>
          </a:xfrm>
        </p:spPr>
        <p:txBody>
          <a:bodyPr/>
          <a:lstStyle/>
          <a:p>
            <a:r>
              <a:rPr lang="en-US" dirty="0" smtClean="0"/>
              <a:t>In the UK, girls outperform boys at STEM (European Commission, 2009)</a:t>
            </a:r>
          </a:p>
          <a:p>
            <a:endParaRPr lang="en-US" dirty="0"/>
          </a:p>
        </p:txBody>
      </p:sp>
      <p:pic>
        <p:nvPicPr>
          <p:cNvPr id="7" name="Picture 6"/>
          <p:cNvPicPr>
            <a:picLocks noChangeAspect="1"/>
          </p:cNvPicPr>
          <p:nvPr/>
        </p:nvPicPr>
        <p:blipFill>
          <a:blip r:embed="rId2"/>
          <a:stretch>
            <a:fillRect/>
          </a:stretch>
        </p:blipFill>
        <p:spPr>
          <a:xfrm>
            <a:off x="1233487" y="2057400"/>
            <a:ext cx="6677025" cy="4638675"/>
          </a:xfrm>
          <a:prstGeom prst="rect">
            <a:avLst/>
          </a:prstGeom>
        </p:spPr>
      </p:pic>
    </p:spTree>
    <p:extLst>
      <p:ext uri="{BB962C8B-B14F-4D97-AF65-F5344CB8AC3E}">
        <p14:creationId xmlns:p14="http://schemas.microsoft.com/office/powerpoint/2010/main" val="3918051528"/>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81957"/>
            <a:ext cx="8382000" cy="1329595"/>
          </a:xfrm>
        </p:spPr>
        <p:txBody>
          <a:bodyPr/>
          <a:lstStyle/>
          <a:p>
            <a:r>
              <a:rPr lang="en-US" dirty="0" smtClean="0"/>
              <a:t>Research on Within Women Differences</a:t>
            </a:r>
            <a:endParaRPr lang="en-US" dirty="0"/>
          </a:p>
        </p:txBody>
      </p:sp>
      <p:sp>
        <p:nvSpPr>
          <p:cNvPr id="3" name="Text Placeholder 2"/>
          <p:cNvSpPr>
            <a:spLocks noGrp="1"/>
          </p:cNvSpPr>
          <p:nvPr>
            <p:ph type="body" sz="quarter" idx="10"/>
          </p:nvPr>
        </p:nvSpPr>
        <p:spPr>
          <a:xfrm>
            <a:off x="381000" y="1411552"/>
            <a:ext cx="8382000" cy="5589222"/>
          </a:xfrm>
        </p:spPr>
        <p:txBody>
          <a:bodyPr/>
          <a:lstStyle/>
          <a:p>
            <a:pPr marL="396875" lvl="2" indent="-396875">
              <a:buClr>
                <a:srgbClr val="FFC000"/>
              </a:buClr>
              <a:buBlip>
                <a:blip r:embed="rId2"/>
              </a:buBlip>
            </a:pPr>
            <a:r>
              <a:rPr lang="en-US" sz="2800" dirty="0"/>
              <a:t>Women who are happier in their work and who have appropriate </a:t>
            </a:r>
            <a:r>
              <a:rPr lang="en-US" sz="2800" dirty="0" smtClean="0"/>
              <a:t>support programs </a:t>
            </a:r>
            <a:r>
              <a:rPr lang="en-US" sz="2800" dirty="0"/>
              <a:t>are more likely to stay in STEM disciplines:</a:t>
            </a:r>
          </a:p>
          <a:p>
            <a:pPr marL="687388" lvl="3" indent="-396875">
              <a:buClr>
                <a:srgbClr val="FFC000"/>
              </a:buClr>
            </a:pPr>
            <a:r>
              <a:rPr lang="en-US" dirty="0"/>
              <a:t>Women with positive attitudes tend to stay on in their engineering positions more so than women who leave, stating that they are “not happy” (</a:t>
            </a:r>
            <a:r>
              <a:rPr lang="en-US" dirty="0" err="1"/>
              <a:t>Buse</a:t>
            </a:r>
            <a:r>
              <a:rPr lang="en-US" dirty="0"/>
              <a:t> and </a:t>
            </a:r>
            <a:r>
              <a:rPr lang="en-US" dirty="0" err="1"/>
              <a:t>Bilimoria</a:t>
            </a:r>
            <a:r>
              <a:rPr lang="en-US" dirty="0"/>
              <a:t>, 2014, p. 25). </a:t>
            </a:r>
          </a:p>
          <a:p>
            <a:pPr marL="687388" lvl="3" indent="-396875">
              <a:buClr>
                <a:srgbClr val="FFC000"/>
              </a:buClr>
            </a:pPr>
            <a:r>
              <a:rPr lang="en-US" dirty="0"/>
              <a:t>Awards programs, gender equality policy changes, diversity training and specialized gender support programs are discussed as positive mechanisms that work for helping to encourage successes for women in STEM related fields. </a:t>
            </a:r>
            <a:endParaRPr lang="en-US" dirty="0" smtClean="0"/>
          </a:p>
          <a:p>
            <a:pPr marL="687388" lvl="3" indent="-396875">
              <a:buClr>
                <a:srgbClr val="FFC000"/>
              </a:buClr>
            </a:pPr>
            <a:r>
              <a:rPr lang="en-US" dirty="0" smtClean="0"/>
              <a:t>Small differences in the treatment of women and men result in the accumulation of large differences in opportunity for women over time (Burke, 2007)</a:t>
            </a:r>
            <a:endParaRPr lang="en-US" dirty="0" smtClean="0"/>
          </a:p>
          <a:p>
            <a:pPr marL="0" lvl="2" indent="0">
              <a:buClr>
                <a:srgbClr val="FFC000"/>
              </a:buClr>
              <a:buNone/>
            </a:pPr>
            <a:endParaRPr lang="en-US" dirty="0"/>
          </a:p>
          <a:p>
            <a:endParaRPr lang="en-US" sz="2800" dirty="0"/>
          </a:p>
        </p:txBody>
      </p:sp>
    </p:spTree>
    <p:extLst>
      <p:ext uri="{BB962C8B-B14F-4D97-AF65-F5344CB8AC3E}">
        <p14:creationId xmlns:p14="http://schemas.microsoft.com/office/powerpoint/2010/main" val="857391663"/>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Hypotheses</a:t>
            </a:r>
            <a:endParaRPr lang="en-US" dirty="0"/>
          </a:p>
        </p:txBody>
      </p:sp>
      <p:sp>
        <p:nvSpPr>
          <p:cNvPr id="3" name="Text Placeholder 2"/>
          <p:cNvSpPr>
            <a:spLocks noGrp="1"/>
          </p:cNvSpPr>
          <p:nvPr>
            <p:ph type="body" sz="quarter" idx="10"/>
          </p:nvPr>
        </p:nvSpPr>
        <p:spPr>
          <a:xfrm>
            <a:off x="381000" y="1143000"/>
            <a:ext cx="8382000" cy="5269135"/>
          </a:xfrm>
        </p:spPr>
        <p:txBody>
          <a:bodyPr/>
          <a:lstStyle/>
          <a:p>
            <a:r>
              <a:rPr lang="en-US" sz="2800" dirty="0" smtClean="0"/>
              <a:t>H1:  Women who enter the IT field may have had more positive role models to observe, may have had a more nuanced childhood with fewer gender constructions, traditional careers were not mandated by the family, were exposed to lots of technology as girls, and careers in IT were not discouraged.  </a:t>
            </a:r>
          </a:p>
          <a:p>
            <a:pPr marL="0" indent="0">
              <a:buNone/>
            </a:pPr>
            <a:endParaRPr lang="en-US" sz="2800" dirty="0" smtClean="0"/>
          </a:p>
          <a:p>
            <a:r>
              <a:rPr lang="en-US" sz="2800" dirty="0" smtClean="0"/>
              <a:t>H2:  Women who do not enter the IT field may have had fewer positive role models to observe, were raised in a traditional environment, were encouraged to enter traditional careers by the family, were not exposed to lots of technology as girls, and careers in IT were either not discussed or were actively discouraged</a:t>
            </a:r>
            <a:r>
              <a:rPr lang="en-US" dirty="0" smtClean="0"/>
              <a:t>.  </a:t>
            </a:r>
            <a:endParaRPr lang="en-US" dirty="0"/>
          </a:p>
        </p:txBody>
      </p:sp>
    </p:spTree>
    <p:extLst>
      <p:ext uri="{BB962C8B-B14F-4D97-AF65-F5344CB8AC3E}">
        <p14:creationId xmlns:p14="http://schemas.microsoft.com/office/powerpoint/2010/main" val="76817155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730248" y="1295400"/>
            <a:ext cx="7681913" cy="1523495"/>
          </a:xfrm>
        </p:spPr>
        <p:txBody>
          <a:bodyPr/>
          <a:lstStyle/>
          <a:p>
            <a:r>
              <a:rPr lang="en-US" sz="3600" dirty="0" smtClean="0"/>
              <a:t>With thanks to WVU NSF ADVANCE Program and Dr. Irene Hanson Frieze</a:t>
            </a:r>
            <a:endParaRPr lang="en-US" sz="3600" dirty="0"/>
          </a:p>
        </p:txBody>
      </p:sp>
      <p:sp>
        <p:nvSpPr>
          <p:cNvPr id="8" name="Subtitle 7"/>
          <p:cNvSpPr>
            <a:spLocks noGrp="1"/>
          </p:cNvSpPr>
          <p:nvPr>
            <p:ph type="subTitle" idx="1"/>
          </p:nvPr>
        </p:nvSpPr>
        <p:spPr>
          <a:xfrm>
            <a:off x="609600" y="2785944"/>
            <a:ext cx="7681913" cy="461665"/>
          </a:xfrm>
        </p:spPr>
        <p:txBody>
          <a:bodyPr/>
          <a:lstStyle/>
          <a:p>
            <a:r>
              <a:rPr lang="en-US" sz="5400" dirty="0" smtClean="0"/>
              <a:t>Research-in-Progress</a:t>
            </a:r>
            <a:endParaRPr lang="en-US" sz="5400" dirty="0"/>
          </a:p>
        </p:txBody>
      </p:sp>
      <p:pic>
        <p:nvPicPr>
          <p:cNvPr id="2" name="Picture 1"/>
          <p:cNvPicPr>
            <a:picLocks noChangeAspect="1"/>
          </p:cNvPicPr>
          <p:nvPr/>
        </p:nvPicPr>
        <p:blipFill>
          <a:blip r:embed="rId2"/>
          <a:stretch>
            <a:fillRect/>
          </a:stretch>
        </p:blipFill>
        <p:spPr>
          <a:xfrm>
            <a:off x="5638800" y="5943600"/>
            <a:ext cx="3295650" cy="600075"/>
          </a:xfrm>
          <a:prstGeom prst="rect">
            <a:avLst/>
          </a:prstGeom>
        </p:spPr>
      </p:pic>
    </p:spTree>
    <p:extLst>
      <p:ext uri="{BB962C8B-B14F-4D97-AF65-F5344CB8AC3E}">
        <p14:creationId xmlns:p14="http://schemas.microsoft.com/office/powerpoint/2010/main" val="246518794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Propositions</a:t>
            </a:r>
            <a:endParaRPr lang="en-US" dirty="0"/>
          </a:p>
        </p:txBody>
      </p:sp>
      <p:sp>
        <p:nvSpPr>
          <p:cNvPr id="3" name="Text Placeholder 2"/>
          <p:cNvSpPr>
            <a:spLocks noGrp="1"/>
          </p:cNvSpPr>
          <p:nvPr>
            <p:ph type="body" sz="quarter" idx="10"/>
          </p:nvPr>
        </p:nvSpPr>
        <p:spPr>
          <a:xfrm>
            <a:off x="381000" y="1411552"/>
            <a:ext cx="8382000" cy="4524315"/>
          </a:xfrm>
        </p:spPr>
        <p:txBody>
          <a:bodyPr/>
          <a:lstStyle/>
          <a:p>
            <a:r>
              <a:rPr lang="en-US" sz="2800" dirty="0"/>
              <a:t>P</a:t>
            </a:r>
            <a:r>
              <a:rPr lang="en-US" sz="2800" dirty="0" smtClean="0"/>
              <a:t>1:  Women in Information Technology careers will use more career oriented words than women in Traditional careers</a:t>
            </a:r>
          </a:p>
          <a:p>
            <a:r>
              <a:rPr lang="en-US" sz="2800" dirty="0" smtClean="0"/>
              <a:t>P2:  Women in Traditional careers will use more family oriented words than women in Information Technology careers</a:t>
            </a:r>
          </a:p>
          <a:p>
            <a:r>
              <a:rPr lang="en-US" sz="2800" dirty="0" smtClean="0"/>
              <a:t>P3:  Women in Information Technology careers will use more bold, dominant words than women in Traditional careers</a:t>
            </a:r>
          </a:p>
          <a:p>
            <a:r>
              <a:rPr lang="en-US" sz="2800" dirty="0" smtClean="0"/>
              <a:t>Women in Traditional careers will use more nurturing, gentle words than women in IT careers</a:t>
            </a:r>
            <a:endParaRPr lang="en-US" sz="2800" dirty="0"/>
          </a:p>
        </p:txBody>
      </p:sp>
    </p:spTree>
    <p:extLst>
      <p:ext uri="{BB962C8B-B14F-4D97-AF65-F5344CB8AC3E}">
        <p14:creationId xmlns:p14="http://schemas.microsoft.com/office/powerpoint/2010/main" val="238794039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Anecdotally Only</a:t>
            </a:r>
            <a:endParaRPr lang="en-US" dirty="0"/>
          </a:p>
        </p:txBody>
      </p:sp>
      <p:sp>
        <p:nvSpPr>
          <p:cNvPr id="3" name="Text Placeholder 2"/>
          <p:cNvSpPr>
            <a:spLocks noGrp="1"/>
          </p:cNvSpPr>
          <p:nvPr>
            <p:ph type="body" sz="quarter" idx="10"/>
          </p:nvPr>
        </p:nvSpPr>
        <p:spPr>
          <a:xfrm>
            <a:off x="381000" y="1066800"/>
            <a:ext cx="8382000" cy="5022914"/>
          </a:xfrm>
        </p:spPr>
        <p:txBody>
          <a:bodyPr/>
          <a:lstStyle/>
          <a:p>
            <a:r>
              <a:rPr lang="en-US" dirty="0" smtClean="0"/>
              <a:t>Motorcycles</a:t>
            </a:r>
          </a:p>
          <a:p>
            <a:r>
              <a:rPr lang="en-US" dirty="0" smtClean="0"/>
              <a:t>All brothers</a:t>
            </a:r>
          </a:p>
          <a:p>
            <a:r>
              <a:rPr lang="en-US" dirty="0" smtClean="0"/>
              <a:t>Only child, reared more in a boy-like environment</a:t>
            </a:r>
          </a:p>
          <a:p>
            <a:r>
              <a:rPr lang="en-US" dirty="0" smtClean="0"/>
              <a:t>Own a situation, seem to be less retiring or observing from the edges</a:t>
            </a:r>
          </a:p>
          <a:p>
            <a:r>
              <a:rPr lang="en-US" dirty="0" smtClean="0"/>
              <a:t>Don’t let the males bother them or hold them back in class</a:t>
            </a:r>
          </a:p>
          <a:p>
            <a:r>
              <a:rPr lang="en-US" dirty="0" smtClean="0"/>
              <a:t>Are the presidents of our student organization</a:t>
            </a:r>
          </a:p>
          <a:p>
            <a:r>
              <a:rPr lang="en-US" dirty="0" smtClean="0"/>
              <a:t>Tend to have top grades and top job offers</a:t>
            </a:r>
            <a:endParaRPr lang="en-US" dirty="0"/>
          </a:p>
        </p:txBody>
      </p:sp>
    </p:spTree>
    <p:extLst>
      <p:ext uri="{BB962C8B-B14F-4D97-AF65-F5344CB8AC3E}">
        <p14:creationId xmlns:p14="http://schemas.microsoft.com/office/powerpoint/2010/main" val="418656969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Twitter Big Data Analysis?</a:t>
            </a:r>
            <a:endParaRPr lang="en-US" dirty="0"/>
          </a:p>
        </p:txBody>
      </p:sp>
      <p:sp>
        <p:nvSpPr>
          <p:cNvPr id="3" name="Text Placeholder 2"/>
          <p:cNvSpPr>
            <a:spLocks noGrp="1"/>
          </p:cNvSpPr>
          <p:nvPr>
            <p:ph type="body" sz="quarter" idx="10"/>
          </p:nvPr>
        </p:nvSpPr>
        <p:spPr>
          <a:xfrm>
            <a:off x="381000" y="1219200"/>
            <a:ext cx="8382000" cy="4395049"/>
          </a:xfrm>
        </p:spPr>
        <p:txBody>
          <a:bodyPr/>
          <a:lstStyle/>
          <a:p>
            <a:r>
              <a:rPr lang="en-US" sz="2800" dirty="0" smtClean="0"/>
              <a:t>Twitter has </a:t>
            </a:r>
            <a:r>
              <a:rPr lang="en-US" sz="2800" dirty="0" smtClean="0"/>
              <a:t>6000 tweets per second, 500 million tweets per day (Twitterlivestats.com)</a:t>
            </a:r>
            <a:endParaRPr lang="en-US" sz="2800" dirty="0" smtClean="0"/>
          </a:p>
          <a:p>
            <a:r>
              <a:rPr lang="en-US" sz="2800" dirty="0" smtClean="0"/>
              <a:t>Capture </a:t>
            </a:r>
            <a:r>
              <a:rPr lang="en-US" sz="2800" i="1" dirty="0" smtClean="0"/>
              <a:t>all</a:t>
            </a:r>
            <a:r>
              <a:rPr lang="en-US" sz="2800" dirty="0" smtClean="0"/>
              <a:t> of the data posted</a:t>
            </a:r>
          </a:p>
          <a:p>
            <a:r>
              <a:rPr lang="en-US" sz="2800" dirty="0" smtClean="0"/>
              <a:t>Sort by hashtags of postings</a:t>
            </a:r>
          </a:p>
          <a:p>
            <a:r>
              <a:rPr lang="en-US" sz="2800" dirty="0" smtClean="0"/>
              <a:t>Search for words using content analysis software</a:t>
            </a:r>
          </a:p>
          <a:p>
            <a:r>
              <a:rPr lang="en-US" sz="2800" dirty="0" smtClean="0"/>
              <a:t>Large data can find small effect sizes</a:t>
            </a:r>
          </a:p>
          <a:p>
            <a:r>
              <a:rPr lang="en-US" sz="2800" dirty="0" smtClean="0"/>
              <a:t>Potential for bias based on technology based women more likely to post compared to nursing and education fields</a:t>
            </a:r>
          </a:p>
          <a:p>
            <a:r>
              <a:rPr lang="en-US" sz="2800" dirty="0" smtClean="0"/>
              <a:t>May have some males posting using these hashtags</a:t>
            </a:r>
            <a:endParaRPr lang="en-US" sz="2800" dirty="0"/>
          </a:p>
        </p:txBody>
      </p:sp>
    </p:spTree>
    <p:extLst>
      <p:ext uri="{BB962C8B-B14F-4D97-AF65-F5344CB8AC3E}">
        <p14:creationId xmlns:p14="http://schemas.microsoft.com/office/powerpoint/2010/main" val="120247440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“Big Data” Research</a:t>
            </a:r>
            <a:endParaRPr lang="en-US" dirty="0"/>
          </a:p>
        </p:txBody>
      </p:sp>
      <p:sp>
        <p:nvSpPr>
          <p:cNvPr id="3" name="Text Placeholder 2"/>
          <p:cNvSpPr>
            <a:spLocks noGrp="1"/>
          </p:cNvSpPr>
          <p:nvPr>
            <p:ph type="body" sz="quarter" idx="10"/>
          </p:nvPr>
        </p:nvSpPr>
        <p:spPr>
          <a:xfrm>
            <a:off x="381000" y="1411552"/>
            <a:ext cx="8382000" cy="5453801"/>
          </a:xfrm>
        </p:spPr>
        <p:txBody>
          <a:bodyPr/>
          <a:lstStyle/>
          <a:p>
            <a:r>
              <a:rPr lang="en-US" dirty="0" smtClean="0"/>
              <a:t>Hashtags for Women in IT:</a:t>
            </a:r>
          </a:p>
          <a:p>
            <a:pPr lvl="1"/>
            <a:r>
              <a:rPr lang="en-US" sz="2400" dirty="0" smtClean="0"/>
              <a:t>#</a:t>
            </a:r>
            <a:r>
              <a:rPr lang="en-US" sz="2400" dirty="0" err="1" smtClean="0"/>
              <a:t>womenintech</a:t>
            </a:r>
            <a:r>
              <a:rPr lang="en-US" sz="2400" dirty="0" smtClean="0"/>
              <a:t> </a:t>
            </a:r>
            <a:endParaRPr lang="en-US" sz="2400" dirty="0"/>
          </a:p>
          <a:p>
            <a:pPr lvl="1"/>
            <a:r>
              <a:rPr lang="en-US" sz="2400" dirty="0" smtClean="0"/>
              <a:t>#</a:t>
            </a:r>
            <a:r>
              <a:rPr lang="en-US" sz="2400" dirty="0" err="1" smtClean="0"/>
              <a:t>stemwomen</a:t>
            </a:r>
            <a:r>
              <a:rPr lang="en-US" sz="2400" dirty="0" smtClean="0"/>
              <a:t> </a:t>
            </a:r>
            <a:endParaRPr lang="en-US" sz="2400" dirty="0"/>
          </a:p>
          <a:p>
            <a:pPr lvl="1"/>
            <a:r>
              <a:rPr lang="en-US" sz="2400" dirty="0" smtClean="0"/>
              <a:t>#</a:t>
            </a:r>
            <a:r>
              <a:rPr lang="en-US" sz="2400" dirty="0" err="1" smtClean="0"/>
              <a:t>GirlsInStem</a:t>
            </a:r>
            <a:r>
              <a:rPr lang="en-US" sz="2400" dirty="0" smtClean="0"/>
              <a:t> </a:t>
            </a:r>
            <a:endParaRPr lang="en-US" sz="2400" dirty="0"/>
          </a:p>
          <a:p>
            <a:pPr lvl="1"/>
            <a:r>
              <a:rPr lang="en-US" sz="2400" dirty="0" smtClean="0"/>
              <a:t>#female </a:t>
            </a:r>
            <a:r>
              <a:rPr lang="en-US" sz="2400" dirty="0"/>
              <a:t>#technology </a:t>
            </a:r>
          </a:p>
          <a:p>
            <a:pPr lvl="1"/>
            <a:r>
              <a:rPr lang="en-US" sz="2400" dirty="0" smtClean="0"/>
              <a:t>#coding </a:t>
            </a:r>
            <a:r>
              <a:rPr lang="en-US" sz="2400" dirty="0"/>
              <a:t>#women </a:t>
            </a:r>
          </a:p>
          <a:p>
            <a:pPr lvl="1"/>
            <a:r>
              <a:rPr lang="en-US" sz="2400" dirty="0" smtClean="0"/>
              <a:t>#</a:t>
            </a:r>
            <a:r>
              <a:rPr lang="en-US" sz="2400" dirty="0" err="1" smtClean="0"/>
              <a:t>WWCode</a:t>
            </a:r>
            <a:r>
              <a:rPr lang="en-US" sz="2400" dirty="0" smtClean="0"/>
              <a:t> </a:t>
            </a:r>
            <a:endParaRPr lang="en-US" sz="2400" dirty="0"/>
          </a:p>
          <a:p>
            <a:pPr lvl="1"/>
            <a:r>
              <a:rPr lang="en-US" sz="2400" dirty="0" smtClean="0"/>
              <a:t>#</a:t>
            </a:r>
            <a:r>
              <a:rPr lang="en-US" sz="2400" dirty="0" err="1" smtClean="0"/>
              <a:t>GirlTech</a:t>
            </a:r>
            <a:r>
              <a:rPr lang="en-US" sz="2400" dirty="0" smtClean="0"/>
              <a:t> </a:t>
            </a:r>
            <a:endParaRPr lang="en-US" sz="2400" dirty="0"/>
          </a:p>
          <a:p>
            <a:pPr lvl="1"/>
            <a:r>
              <a:rPr lang="en-US" sz="2400" dirty="0" smtClean="0"/>
              <a:t>#</a:t>
            </a:r>
            <a:r>
              <a:rPr lang="en-US" sz="2400" dirty="0" err="1" smtClean="0"/>
              <a:t>BusinessWoman</a:t>
            </a:r>
            <a:r>
              <a:rPr lang="en-US" sz="2400" dirty="0" smtClean="0"/>
              <a:t> </a:t>
            </a:r>
            <a:endParaRPr lang="en-US" sz="2400" dirty="0"/>
          </a:p>
          <a:p>
            <a:pPr lvl="1"/>
            <a:r>
              <a:rPr lang="en-US" sz="2400" dirty="0" smtClean="0"/>
              <a:t>#</a:t>
            </a:r>
            <a:r>
              <a:rPr lang="en-US" sz="2400" dirty="0" err="1" smtClean="0"/>
              <a:t>WomenInStem</a:t>
            </a:r>
            <a:r>
              <a:rPr lang="en-US" sz="2400" dirty="0" smtClean="0"/>
              <a:t> </a:t>
            </a:r>
            <a:endParaRPr lang="en-US" sz="2400" dirty="0"/>
          </a:p>
          <a:p>
            <a:pPr lvl="1"/>
            <a:r>
              <a:rPr lang="en-US" sz="2400" dirty="0" smtClean="0"/>
              <a:t>#</a:t>
            </a:r>
            <a:r>
              <a:rPr lang="en-US" sz="2400" dirty="0" err="1" smtClean="0"/>
              <a:t>TechGirls</a:t>
            </a:r>
            <a:r>
              <a:rPr lang="en-US" sz="2400" dirty="0" smtClean="0"/>
              <a:t> </a:t>
            </a:r>
            <a:endParaRPr lang="en-US" sz="2400" dirty="0"/>
          </a:p>
          <a:p>
            <a:pPr lvl="1"/>
            <a:r>
              <a:rPr lang="en-US" sz="2400" dirty="0" smtClean="0"/>
              <a:t>#</a:t>
            </a:r>
            <a:r>
              <a:rPr lang="en-US" sz="2400" dirty="0" err="1" smtClean="0"/>
              <a:t>TechWomen</a:t>
            </a:r>
            <a:r>
              <a:rPr lang="en-US" sz="2400" dirty="0" smtClean="0"/>
              <a:t> </a:t>
            </a:r>
            <a:endParaRPr lang="en-US" sz="2400" dirty="0"/>
          </a:p>
          <a:p>
            <a:endParaRPr lang="en-US" dirty="0"/>
          </a:p>
        </p:txBody>
      </p:sp>
      <p:pic>
        <p:nvPicPr>
          <p:cNvPr id="4" name="Picture 3"/>
          <p:cNvPicPr>
            <a:picLocks noChangeAspect="1"/>
          </p:cNvPicPr>
          <p:nvPr/>
        </p:nvPicPr>
        <p:blipFill>
          <a:blip r:embed="rId2"/>
          <a:stretch>
            <a:fillRect/>
          </a:stretch>
        </p:blipFill>
        <p:spPr>
          <a:xfrm>
            <a:off x="5715000" y="6172200"/>
            <a:ext cx="3295650" cy="600075"/>
          </a:xfrm>
          <a:prstGeom prst="rect">
            <a:avLst/>
          </a:prstGeom>
        </p:spPr>
      </p:pic>
    </p:spTree>
    <p:extLst>
      <p:ext uri="{BB962C8B-B14F-4D97-AF65-F5344CB8AC3E}">
        <p14:creationId xmlns:p14="http://schemas.microsoft.com/office/powerpoint/2010/main" val="1259883963"/>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“Big Data” Research</a:t>
            </a:r>
            <a:endParaRPr lang="en-US" dirty="0"/>
          </a:p>
        </p:txBody>
      </p:sp>
      <p:sp>
        <p:nvSpPr>
          <p:cNvPr id="3" name="Text Placeholder 2"/>
          <p:cNvSpPr>
            <a:spLocks noGrp="1"/>
          </p:cNvSpPr>
          <p:nvPr>
            <p:ph type="body" sz="quarter" idx="10"/>
          </p:nvPr>
        </p:nvSpPr>
        <p:spPr>
          <a:xfrm>
            <a:off x="381000" y="1411552"/>
            <a:ext cx="8382000" cy="5860066"/>
          </a:xfrm>
        </p:spPr>
        <p:txBody>
          <a:bodyPr/>
          <a:lstStyle/>
          <a:p>
            <a:r>
              <a:rPr lang="en-US" dirty="0" smtClean="0"/>
              <a:t>Hashtags for Elementary School Teachers</a:t>
            </a:r>
          </a:p>
          <a:p>
            <a:pPr lvl="1"/>
            <a:r>
              <a:rPr lang="en-US" sz="2400" dirty="0" smtClean="0"/>
              <a:t>#teachers </a:t>
            </a:r>
            <a:endParaRPr lang="en-US" sz="2400" dirty="0"/>
          </a:p>
          <a:p>
            <a:pPr lvl="1"/>
            <a:r>
              <a:rPr lang="en-US" sz="2400" dirty="0" smtClean="0"/>
              <a:t>#teacher </a:t>
            </a:r>
            <a:endParaRPr lang="en-US" sz="2400" dirty="0"/>
          </a:p>
          <a:p>
            <a:pPr lvl="1"/>
            <a:r>
              <a:rPr lang="en-US" sz="2400" dirty="0" smtClean="0"/>
              <a:t>#</a:t>
            </a:r>
            <a:r>
              <a:rPr lang="en-US" sz="2400" dirty="0" err="1" smtClean="0"/>
              <a:t>NationalTeacherDay</a:t>
            </a:r>
            <a:r>
              <a:rPr lang="en-US" sz="2400" dirty="0" smtClean="0"/>
              <a:t> </a:t>
            </a:r>
            <a:endParaRPr lang="en-US" sz="2400" dirty="0"/>
          </a:p>
          <a:p>
            <a:pPr lvl="1"/>
            <a:r>
              <a:rPr lang="en-US" sz="2400" dirty="0" smtClean="0"/>
              <a:t>#</a:t>
            </a:r>
            <a:r>
              <a:rPr lang="en-US" sz="2400" dirty="0" err="1" smtClean="0"/>
              <a:t>ElementaryTeacher</a:t>
            </a:r>
            <a:r>
              <a:rPr lang="en-US" sz="2400" dirty="0" smtClean="0"/>
              <a:t> </a:t>
            </a:r>
            <a:endParaRPr lang="en-US" sz="2400" dirty="0"/>
          </a:p>
          <a:p>
            <a:pPr lvl="1"/>
            <a:r>
              <a:rPr lang="en-US" sz="2400" dirty="0" smtClean="0"/>
              <a:t>#</a:t>
            </a:r>
            <a:r>
              <a:rPr lang="en-US" sz="2400" dirty="0" err="1" smtClean="0"/>
              <a:t>PrimaryTeacher</a:t>
            </a:r>
            <a:r>
              <a:rPr lang="en-US" sz="2400" dirty="0" smtClean="0"/>
              <a:t> </a:t>
            </a:r>
            <a:endParaRPr lang="en-US" sz="2400" dirty="0"/>
          </a:p>
          <a:p>
            <a:pPr lvl="1"/>
            <a:r>
              <a:rPr lang="en-US" sz="2400" dirty="0" smtClean="0"/>
              <a:t>#K12Teacher </a:t>
            </a:r>
            <a:endParaRPr lang="en-US" sz="2400" dirty="0"/>
          </a:p>
          <a:p>
            <a:pPr lvl="1"/>
            <a:r>
              <a:rPr lang="en-US" sz="2400" dirty="0" smtClean="0"/>
              <a:t>#</a:t>
            </a:r>
            <a:r>
              <a:rPr lang="en-US" sz="2400" dirty="0" err="1" smtClean="0"/>
              <a:t>edchat</a:t>
            </a:r>
            <a:r>
              <a:rPr lang="en-US" sz="2400" dirty="0" smtClean="0"/>
              <a:t> </a:t>
            </a:r>
            <a:endParaRPr lang="en-US" sz="2400" dirty="0"/>
          </a:p>
          <a:p>
            <a:pPr lvl="1"/>
            <a:r>
              <a:rPr lang="en-US" sz="2400" dirty="0" smtClean="0"/>
              <a:t>#</a:t>
            </a:r>
            <a:r>
              <a:rPr lang="en-US" sz="2400" dirty="0" err="1" smtClean="0"/>
              <a:t>ElemTeacher</a:t>
            </a:r>
            <a:r>
              <a:rPr lang="en-US" sz="2400" dirty="0" smtClean="0"/>
              <a:t> </a:t>
            </a:r>
            <a:endParaRPr lang="en-US" sz="2400" dirty="0"/>
          </a:p>
          <a:p>
            <a:pPr lvl="1"/>
            <a:r>
              <a:rPr lang="en-US" sz="2400" dirty="0" smtClean="0"/>
              <a:t>#</a:t>
            </a:r>
            <a:r>
              <a:rPr lang="en-US" sz="2400" dirty="0" err="1" smtClean="0"/>
              <a:t>GradeSchoolTeacher</a:t>
            </a:r>
            <a:r>
              <a:rPr lang="en-US" sz="2400" dirty="0" smtClean="0"/>
              <a:t> </a:t>
            </a:r>
            <a:endParaRPr lang="en-US" sz="2400" dirty="0"/>
          </a:p>
          <a:p>
            <a:pPr lvl="1"/>
            <a:r>
              <a:rPr lang="en-US" sz="2400" dirty="0" smtClean="0"/>
              <a:t>#</a:t>
            </a:r>
            <a:r>
              <a:rPr lang="en-US" sz="2400" dirty="0" err="1" smtClean="0"/>
              <a:t>MiddleSchoolTeacher</a:t>
            </a:r>
            <a:r>
              <a:rPr lang="en-US" sz="2400" dirty="0" smtClean="0"/>
              <a:t> </a:t>
            </a:r>
            <a:endParaRPr lang="en-US" sz="2400" dirty="0"/>
          </a:p>
          <a:p>
            <a:pPr lvl="1"/>
            <a:r>
              <a:rPr lang="en-US" sz="2400" dirty="0" smtClean="0"/>
              <a:t>#</a:t>
            </a:r>
            <a:r>
              <a:rPr lang="en-US" sz="2400" dirty="0" err="1" smtClean="0"/>
              <a:t>ForTheLoveOfTeaching</a:t>
            </a:r>
            <a:r>
              <a:rPr lang="en-US" sz="2400" dirty="0" smtClean="0"/>
              <a:t> </a:t>
            </a:r>
            <a:endParaRPr lang="en-US" sz="2400" dirty="0"/>
          </a:p>
          <a:p>
            <a:endParaRPr lang="en-US" sz="2400" dirty="0" smtClean="0"/>
          </a:p>
          <a:p>
            <a:endParaRPr lang="en-US" dirty="0"/>
          </a:p>
        </p:txBody>
      </p:sp>
      <p:pic>
        <p:nvPicPr>
          <p:cNvPr id="4" name="Picture 3"/>
          <p:cNvPicPr>
            <a:picLocks noChangeAspect="1"/>
          </p:cNvPicPr>
          <p:nvPr/>
        </p:nvPicPr>
        <p:blipFill>
          <a:blip r:embed="rId2"/>
          <a:stretch>
            <a:fillRect/>
          </a:stretch>
        </p:blipFill>
        <p:spPr>
          <a:xfrm>
            <a:off x="5715000" y="6172200"/>
            <a:ext cx="3295650" cy="600075"/>
          </a:xfrm>
          <a:prstGeom prst="rect">
            <a:avLst/>
          </a:prstGeom>
        </p:spPr>
      </p:pic>
    </p:spTree>
    <p:extLst>
      <p:ext uri="{BB962C8B-B14F-4D97-AF65-F5344CB8AC3E}">
        <p14:creationId xmlns:p14="http://schemas.microsoft.com/office/powerpoint/2010/main" val="1641000719"/>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“Big Data” Research</a:t>
            </a:r>
            <a:endParaRPr lang="en-US" dirty="0"/>
          </a:p>
        </p:txBody>
      </p:sp>
      <p:sp>
        <p:nvSpPr>
          <p:cNvPr id="3" name="Text Placeholder 2"/>
          <p:cNvSpPr>
            <a:spLocks noGrp="1"/>
          </p:cNvSpPr>
          <p:nvPr>
            <p:ph type="body" sz="quarter" idx="10"/>
          </p:nvPr>
        </p:nvSpPr>
        <p:spPr>
          <a:xfrm>
            <a:off x="381000" y="1411552"/>
            <a:ext cx="8382000" cy="5047536"/>
          </a:xfrm>
        </p:spPr>
        <p:txBody>
          <a:bodyPr/>
          <a:lstStyle/>
          <a:p>
            <a:r>
              <a:rPr lang="en-US" dirty="0" smtClean="0"/>
              <a:t>Hashtags for Nurses</a:t>
            </a:r>
          </a:p>
          <a:p>
            <a:pPr lvl="1"/>
            <a:r>
              <a:rPr lang="en-US" sz="2400" dirty="0"/>
              <a:t>#Nurses </a:t>
            </a:r>
          </a:p>
          <a:p>
            <a:pPr lvl="1"/>
            <a:r>
              <a:rPr lang="en-US" sz="2400" dirty="0"/>
              <a:t>#</a:t>
            </a:r>
            <a:r>
              <a:rPr lang="en-US" sz="2400" dirty="0" err="1"/>
              <a:t>NursesWeek</a:t>
            </a:r>
            <a:r>
              <a:rPr lang="en-US" sz="2400" dirty="0"/>
              <a:t> </a:t>
            </a:r>
          </a:p>
          <a:p>
            <a:pPr lvl="1"/>
            <a:r>
              <a:rPr lang="en-US" sz="2400" dirty="0"/>
              <a:t>#</a:t>
            </a:r>
            <a:r>
              <a:rPr lang="en-US" sz="2400" dirty="0" err="1"/>
              <a:t>AmericanNurseToday</a:t>
            </a:r>
            <a:r>
              <a:rPr lang="en-US" sz="2400" dirty="0"/>
              <a:t> </a:t>
            </a:r>
          </a:p>
          <a:p>
            <a:pPr lvl="1"/>
            <a:r>
              <a:rPr lang="en-US" sz="2400" dirty="0"/>
              <a:t>#</a:t>
            </a:r>
            <a:r>
              <a:rPr lang="en-US" sz="2400" dirty="0" err="1"/>
              <a:t>StudentNurse</a:t>
            </a:r>
            <a:r>
              <a:rPr lang="en-US" sz="2400" dirty="0"/>
              <a:t> </a:t>
            </a:r>
          </a:p>
          <a:p>
            <a:pPr lvl="1"/>
            <a:r>
              <a:rPr lang="en-US" sz="2400" dirty="0"/>
              <a:t>#</a:t>
            </a:r>
            <a:r>
              <a:rPr lang="en-US" sz="2400" dirty="0" err="1"/>
              <a:t>NursingStudent</a:t>
            </a:r>
            <a:r>
              <a:rPr lang="en-US" sz="2400" dirty="0"/>
              <a:t> </a:t>
            </a:r>
          </a:p>
          <a:p>
            <a:pPr lvl="1"/>
            <a:r>
              <a:rPr lang="en-US" sz="2400" dirty="0"/>
              <a:t>#</a:t>
            </a:r>
            <a:r>
              <a:rPr lang="en-US" sz="2400" dirty="0" err="1"/>
              <a:t>NurseLife</a:t>
            </a:r>
            <a:r>
              <a:rPr lang="en-US" sz="2400" dirty="0"/>
              <a:t> </a:t>
            </a:r>
          </a:p>
          <a:p>
            <a:pPr lvl="1"/>
            <a:r>
              <a:rPr lang="en-US" sz="2400" dirty="0"/>
              <a:t>#</a:t>
            </a:r>
            <a:r>
              <a:rPr lang="en-US" sz="2400" dirty="0" err="1"/>
              <a:t>ProudNurse</a:t>
            </a:r>
            <a:r>
              <a:rPr lang="en-US" sz="2400" dirty="0"/>
              <a:t> </a:t>
            </a:r>
          </a:p>
          <a:p>
            <a:pPr lvl="1"/>
            <a:r>
              <a:rPr lang="en-US" sz="2400" dirty="0"/>
              <a:t>#</a:t>
            </a:r>
            <a:r>
              <a:rPr lang="en-US" sz="2400" dirty="0" err="1"/>
              <a:t>WeNurses</a:t>
            </a:r>
            <a:r>
              <a:rPr lang="en-US" sz="2400" dirty="0"/>
              <a:t> </a:t>
            </a:r>
          </a:p>
          <a:p>
            <a:pPr lvl="1"/>
            <a:r>
              <a:rPr lang="en-US" sz="2400" dirty="0"/>
              <a:t>#</a:t>
            </a:r>
            <a:r>
              <a:rPr lang="en-US" sz="2400" dirty="0" err="1"/>
              <a:t>NurseMom</a:t>
            </a:r>
            <a:r>
              <a:rPr lang="en-US" sz="2400" dirty="0"/>
              <a:t> </a:t>
            </a:r>
          </a:p>
          <a:p>
            <a:pPr lvl="1"/>
            <a:r>
              <a:rPr lang="en-US" sz="2400" dirty="0"/>
              <a:t>#</a:t>
            </a:r>
            <a:r>
              <a:rPr lang="en-US" sz="2400" dirty="0" err="1"/>
              <a:t>NurseProblems</a:t>
            </a:r>
            <a:r>
              <a:rPr lang="en-US" sz="2400" dirty="0"/>
              <a:t> </a:t>
            </a:r>
          </a:p>
          <a:p>
            <a:endParaRPr lang="en-US" dirty="0"/>
          </a:p>
        </p:txBody>
      </p:sp>
      <p:pic>
        <p:nvPicPr>
          <p:cNvPr id="4" name="Picture 3"/>
          <p:cNvPicPr>
            <a:picLocks noChangeAspect="1"/>
          </p:cNvPicPr>
          <p:nvPr/>
        </p:nvPicPr>
        <p:blipFill>
          <a:blip r:embed="rId2"/>
          <a:stretch>
            <a:fillRect/>
          </a:stretch>
        </p:blipFill>
        <p:spPr>
          <a:xfrm>
            <a:off x="5715000" y="6159050"/>
            <a:ext cx="3295650" cy="600075"/>
          </a:xfrm>
          <a:prstGeom prst="rect">
            <a:avLst/>
          </a:prstGeom>
        </p:spPr>
      </p:pic>
    </p:spTree>
    <p:extLst>
      <p:ext uri="{BB962C8B-B14F-4D97-AF65-F5344CB8AC3E}">
        <p14:creationId xmlns:p14="http://schemas.microsoft.com/office/powerpoint/2010/main" val="3154850243"/>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7312" y="101184"/>
            <a:ext cx="8382000" cy="664797"/>
          </a:xfrm>
        </p:spPr>
        <p:txBody>
          <a:bodyPr/>
          <a:lstStyle/>
          <a:p>
            <a:r>
              <a:rPr lang="en-US" dirty="0" smtClean="0"/>
              <a:t>Content Analysis from Twitter</a:t>
            </a:r>
            <a:endParaRPr lang="en-US" dirty="0"/>
          </a:p>
        </p:txBody>
      </p:sp>
      <p:sp>
        <p:nvSpPr>
          <p:cNvPr id="5" name="Content Placeholder 4"/>
          <p:cNvSpPr>
            <a:spLocks noGrp="1"/>
          </p:cNvSpPr>
          <p:nvPr>
            <p:ph sz="half" idx="1"/>
          </p:nvPr>
        </p:nvSpPr>
        <p:spPr>
          <a:xfrm>
            <a:off x="363512" y="935258"/>
            <a:ext cx="4114800" cy="2486835"/>
          </a:xfrm>
        </p:spPr>
        <p:txBody>
          <a:bodyPr/>
          <a:lstStyle/>
          <a:p>
            <a:r>
              <a:rPr lang="en-US" dirty="0" smtClean="0"/>
              <a:t>Technology Women</a:t>
            </a:r>
            <a:endParaRPr lang="en-US" dirty="0" smtClean="0"/>
          </a:p>
          <a:p>
            <a:pPr lvl="1"/>
            <a:r>
              <a:rPr lang="en-US" sz="2000" dirty="0" smtClean="0"/>
              <a:t>Career </a:t>
            </a:r>
            <a:endParaRPr lang="en-US" sz="2000" dirty="0"/>
          </a:p>
          <a:p>
            <a:pPr lvl="1"/>
            <a:r>
              <a:rPr lang="en-US" sz="2000" dirty="0" smtClean="0"/>
              <a:t>Learn </a:t>
            </a:r>
            <a:endParaRPr lang="en-US" sz="2000" dirty="0"/>
          </a:p>
          <a:p>
            <a:pPr lvl="1"/>
            <a:r>
              <a:rPr lang="en-US" sz="2000" dirty="0" smtClean="0"/>
              <a:t>Work </a:t>
            </a:r>
            <a:endParaRPr lang="en-US" sz="2000" dirty="0"/>
          </a:p>
          <a:p>
            <a:pPr lvl="1"/>
            <a:r>
              <a:rPr lang="en-US" sz="2000" dirty="0" smtClean="0"/>
              <a:t>Mentor </a:t>
            </a:r>
            <a:endParaRPr lang="en-US" sz="2000" dirty="0"/>
          </a:p>
          <a:p>
            <a:pPr lvl="1"/>
            <a:r>
              <a:rPr lang="en-US" sz="2000" dirty="0" smtClean="0"/>
              <a:t>Serious </a:t>
            </a:r>
            <a:endParaRPr lang="en-US" sz="2000" dirty="0"/>
          </a:p>
          <a:p>
            <a:pPr lvl="1"/>
            <a:r>
              <a:rPr lang="en-US" sz="2000" dirty="0" smtClean="0"/>
              <a:t>Workplace</a:t>
            </a:r>
            <a:r>
              <a:rPr lang="en-US" dirty="0" smtClean="0"/>
              <a:t> </a:t>
            </a:r>
            <a:endParaRPr lang="en-US" dirty="0"/>
          </a:p>
        </p:txBody>
      </p:sp>
      <p:sp>
        <p:nvSpPr>
          <p:cNvPr id="6" name="Content Placeholder 5"/>
          <p:cNvSpPr>
            <a:spLocks noGrp="1"/>
          </p:cNvSpPr>
          <p:nvPr>
            <p:ph sz="half" idx="2"/>
          </p:nvPr>
        </p:nvSpPr>
        <p:spPr>
          <a:xfrm>
            <a:off x="4645702" y="1905000"/>
            <a:ext cx="4114800" cy="3570208"/>
          </a:xfrm>
        </p:spPr>
        <p:txBody>
          <a:bodyPr/>
          <a:lstStyle/>
          <a:p>
            <a:r>
              <a:rPr lang="en-US" dirty="0" smtClean="0"/>
              <a:t>K-12 Elementary</a:t>
            </a:r>
          </a:p>
          <a:p>
            <a:pPr lvl="1"/>
            <a:r>
              <a:rPr lang="en-US" sz="2000" dirty="0" smtClean="0"/>
              <a:t>LOL </a:t>
            </a:r>
            <a:endParaRPr lang="en-US" sz="2000" dirty="0"/>
          </a:p>
          <a:p>
            <a:pPr lvl="1"/>
            <a:r>
              <a:rPr lang="en-US" sz="2000" dirty="0" smtClean="0"/>
              <a:t>Fun </a:t>
            </a:r>
            <a:endParaRPr lang="en-US" sz="2000" dirty="0"/>
          </a:p>
          <a:p>
            <a:pPr lvl="1"/>
            <a:r>
              <a:rPr lang="en-US" sz="2000" dirty="0" smtClean="0"/>
              <a:t>Kids </a:t>
            </a:r>
            <a:endParaRPr lang="en-US" sz="2000" dirty="0"/>
          </a:p>
          <a:p>
            <a:pPr lvl="1"/>
            <a:r>
              <a:rPr lang="en-US" sz="2000" dirty="0" smtClean="0"/>
              <a:t>Family </a:t>
            </a:r>
            <a:endParaRPr lang="en-US" sz="2000" dirty="0"/>
          </a:p>
          <a:p>
            <a:pPr lvl="1"/>
            <a:r>
              <a:rPr lang="en-US" sz="2000" dirty="0" smtClean="0"/>
              <a:t>Gifts </a:t>
            </a:r>
            <a:endParaRPr lang="en-US" sz="2000" dirty="0"/>
          </a:p>
          <a:p>
            <a:pPr lvl="1"/>
            <a:r>
              <a:rPr lang="en-US" sz="2000" dirty="0" smtClean="0"/>
              <a:t>Craft </a:t>
            </a:r>
            <a:endParaRPr lang="en-US" sz="2000" dirty="0"/>
          </a:p>
          <a:p>
            <a:pPr lvl="1"/>
            <a:r>
              <a:rPr lang="en-US" sz="2000" dirty="0" smtClean="0"/>
              <a:t>Pets </a:t>
            </a:r>
            <a:endParaRPr lang="en-US" sz="2000" dirty="0"/>
          </a:p>
          <a:p>
            <a:pPr lvl="1"/>
            <a:r>
              <a:rPr lang="en-US" sz="2000" dirty="0" smtClean="0"/>
              <a:t>Love </a:t>
            </a:r>
            <a:endParaRPr lang="en-US" sz="2000" dirty="0"/>
          </a:p>
          <a:p>
            <a:endParaRPr lang="en-US" dirty="0"/>
          </a:p>
        </p:txBody>
      </p:sp>
      <p:sp>
        <p:nvSpPr>
          <p:cNvPr id="7" name="TextBox 6"/>
          <p:cNvSpPr txBox="1"/>
          <p:nvPr/>
        </p:nvSpPr>
        <p:spPr>
          <a:xfrm>
            <a:off x="287312" y="3591370"/>
            <a:ext cx="3962400" cy="2917722"/>
          </a:xfrm>
          <a:prstGeom prst="rect">
            <a:avLst/>
          </a:prstGeom>
          <a:noFill/>
        </p:spPr>
        <p:txBody>
          <a:bodyPr wrap="square" rtlCol="0">
            <a:spAutoFit/>
          </a:bodyPr>
          <a:lstStyle/>
          <a:p>
            <a:pPr marL="339976" indent="-339976" defTabSz="914363">
              <a:lnSpc>
                <a:spcPct val="90000"/>
              </a:lnSpc>
              <a:spcBef>
                <a:spcPct val="20000"/>
              </a:spcBef>
              <a:buBlip>
                <a:blip r:embed="rId2"/>
              </a:buBlip>
            </a:pPr>
            <a:r>
              <a:rPr lang="en-US" sz="2800" dirty="0" smtClean="0"/>
              <a:t>Nursing Women</a:t>
            </a:r>
          </a:p>
          <a:p>
            <a:pPr marL="673338" lvl="1" indent="-339976" defTabSz="914363">
              <a:lnSpc>
                <a:spcPct val="90000"/>
              </a:lnSpc>
              <a:spcBef>
                <a:spcPct val="20000"/>
              </a:spcBef>
              <a:buBlip>
                <a:blip r:embed="rId3"/>
              </a:buBlip>
            </a:pPr>
            <a:r>
              <a:rPr lang="en-US" sz="2000" dirty="0" smtClean="0"/>
              <a:t>Son</a:t>
            </a:r>
            <a:r>
              <a:rPr lang="en-US" sz="2000" dirty="0"/>
              <a:t>, Daughter, Mom, Dad </a:t>
            </a:r>
          </a:p>
          <a:p>
            <a:pPr marL="673338" lvl="1" indent="-339976" defTabSz="914363">
              <a:lnSpc>
                <a:spcPct val="90000"/>
              </a:lnSpc>
              <a:spcBef>
                <a:spcPct val="20000"/>
              </a:spcBef>
              <a:buBlip>
                <a:blip r:embed="rId3"/>
              </a:buBlip>
            </a:pPr>
            <a:r>
              <a:rPr lang="en-US" sz="2000" dirty="0" smtClean="0"/>
              <a:t>Baby </a:t>
            </a:r>
            <a:endParaRPr lang="en-US" sz="2000" dirty="0"/>
          </a:p>
          <a:p>
            <a:pPr marL="673338" lvl="1" indent="-339976" defTabSz="914363">
              <a:lnSpc>
                <a:spcPct val="90000"/>
              </a:lnSpc>
              <a:spcBef>
                <a:spcPct val="20000"/>
              </a:spcBef>
              <a:buBlip>
                <a:blip r:embed="rId3"/>
              </a:buBlip>
            </a:pPr>
            <a:r>
              <a:rPr lang="en-US" sz="2000" dirty="0" smtClean="0"/>
              <a:t>Busy </a:t>
            </a:r>
            <a:endParaRPr lang="en-US" sz="2000" dirty="0"/>
          </a:p>
          <a:p>
            <a:pPr marL="673338" lvl="1" indent="-339976" defTabSz="914363">
              <a:lnSpc>
                <a:spcPct val="90000"/>
              </a:lnSpc>
              <a:spcBef>
                <a:spcPct val="20000"/>
              </a:spcBef>
              <a:buBlip>
                <a:blip r:embed="rId3"/>
              </a:buBlip>
            </a:pPr>
            <a:r>
              <a:rPr lang="en-US" sz="2000" dirty="0" smtClean="0"/>
              <a:t>Holiday </a:t>
            </a:r>
            <a:endParaRPr lang="en-US" sz="2000" dirty="0"/>
          </a:p>
          <a:p>
            <a:pPr marL="673338" lvl="1" indent="-339976" defTabSz="914363">
              <a:lnSpc>
                <a:spcPct val="90000"/>
              </a:lnSpc>
              <a:spcBef>
                <a:spcPct val="20000"/>
              </a:spcBef>
              <a:buBlip>
                <a:blip r:embed="rId3"/>
              </a:buBlip>
            </a:pPr>
            <a:r>
              <a:rPr lang="en-US" sz="2000" dirty="0" smtClean="0"/>
              <a:t>Weekend </a:t>
            </a:r>
            <a:endParaRPr lang="en-US" sz="2000" dirty="0"/>
          </a:p>
          <a:p>
            <a:pPr marL="673338" lvl="1" indent="-339976" defTabSz="914363">
              <a:lnSpc>
                <a:spcPct val="90000"/>
              </a:lnSpc>
              <a:spcBef>
                <a:spcPct val="20000"/>
              </a:spcBef>
              <a:buBlip>
                <a:blip r:embed="rId3"/>
              </a:buBlip>
            </a:pPr>
            <a:r>
              <a:rPr lang="en-US" sz="2000" dirty="0" smtClean="0"/>
              <a:t>Kids </a:t>
            </a:r>
            <a:endParaRPr lang="en-US" sz="2000" dirty="0"/>
          </a:p>
          <a:p>
            <a:pPr marL="673338" lvl="1" indent="-339976" defTabSz="914363">
              <a:lnSpc>
                <a:spcPct val="90000"/>
              </a:lnSpc>
              <a:spcBef>
                <a:spcPct val="20000"/>
              </a:spcBef>
              <a:buBlip>
                <a:blip r:embed="rId3"/>
              </a:buBlip>
            </a:pPr>
            <a:endParaRPr lang="en-US" sz="2400" dirty="0"/>
          </a:p>
        </p:txBody>
      </p:sp>
      <p:pic>
        <p:nvPicPr>
          <p:cNvPr id="2" name="Picture 1"/>
          <p:cNvPicPr>
            <a:picLocks noChangeAspect="1"/>
          </p:cNvPicPr>
          <p:nvPr/>
        </p:nvPicPr>
        <p:blipFill>
          <a:blip r:embed="rId4"/>
          <a:stretch>
            <a:fillRect/>
          </a:stretch>
        </p:blipFill>
        <p:spPr>
          <a:xfrm>
            <a:off x="5715000" y="6172200"/>
            <a:ext cx="3295650" cy="600075"/>
          </a:xfrm>
          <a:prstGeom prst="rect">
            <a:avLst/>
          </a:prstGeom>
        </p:spPr>
      </p:pic>
    </p:spTree>
    <p:extLst>
      <p:ext uri="{BB962C8B-B14F-4D97-AF65-F5344CB8AC3E}">
        <p14:creationId xmlns:p14="http://schemas.microsoft.com/office/powerpoint/2010/main" val="628345778"/>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Research in Progress</a:t>
            </a:r>
            <a:endParaRPr lang="en-US" dirty="0"/>
          </a:p>
        </p:txBody>
      </p:sp>
      <p:sp>
        <p:nvSpPr>
          <p:cNvPr id="6" name="Text Placeholder 5"/>
          <p:cNvSpPr>
            <a:spLocks noGrp="1"/>
          </p:cNvSpPr>
          <p:nvPr>
            <p:ph type="body" sz="quarter" idx="10"/>
          </p:nvPr>
        </p:nvSpPr>
        <p:spPr>
          <a:xfrm>
            <a:off x="381000" y="1411552"/>
            <a:ext cx="8382000" cy="5607689"/>
          </a:xfrm>
        </p:spPr>
        <p:txBody>
          <a:bodyPr/>
          <a:lstStyle/>
          <a:p>
            <a:r>
              <a:rPr lang="en-US" sz="2800" dirty="0" smtClean="0"/>
              <a:t>Apply Twitter Analytics research content analysis methodology with Big Data tools (</a:t>
            </a:r>
            <a:r>
              <a:rPr lang="en-US" sz="2800" dirty="0" err="1" smtClean="0"/>
              <a:t>ScraperWiki</a:t>
            </a:r>
            <a:r>
              <a:rPr lang="en-US" sz="2800" dirty="0" smtClean="0"/>
              <a:t>, Twitter Analytics, </a:t>
            </a:r>
            <a:r>
              <a:rPr lang="en-US" sz="2800" dirty="0" err="1" smtClean="0"/>
              <a:t>Twitonomy</a:t>
            </a:r>
            <a:r>
              <a:rPr lang="en-US" sz="2800" dirty="0" smtClean="0"/>
              <a:t>)</a:t>
            </a:r>
          </a:p>
          <a:p>
            <a:r>
              <a:rPr lang="en-US" sz="2800" dirty="0" smtClean="0"/>
              <a:t>Conduct two samples over two time periods of top 1000 mentions of psychology based key words (family, nurture, etc.) by three groups</a:t>
            </a:r>
          </a:p>
          <a:p>
            <a:r>
              <a:rPr lang="en-US" sz="2800" dirty="0" smtClean="0"/>
              <a:t>Compare two samples for reliability, check geography via IP address information to check for hashtag bias, demographic bias</a:t>
            </a:r>
          </a:p>
          <a:p>
            <a:r>
              <a:rPr lang="en-US" sz="2800" dirty="0" smtClean="0"/>
              <a:t>Explore contributions of specific uses, groups of users, patterns over time</a:t>
            </a:r>
          </a:p>
          <a:p>
            <a:endParaRPr lang="en-US" dirty="0" smtClean="0"/>
          </a:p>
          <a:p>
            <a:endParaRPr lang="en-US" dirty="0"/>
          </a:p>
        </p:txBody>
      </p:sp>
    </p:spTree>
    <p:extLst>
      <p:ext uri="{BB962C8B-B14F-4D97-AF65-F5344CB8AC3E}">
        <p14:creationId xmlns:p14="http://schemas.microsoft.com/office/powerpoint/2010/main" val="349918108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Text Placeholder 2"/>
          <p:cNvSpPr>
            <a:spLocks noGrp="1"/>
          </p:cNvSpPr>
          <p:nvPr>
            <p:ph type="body" sz="quarter" idx="10"/>
          </p:nvPr>
        </p:nvSpPr>
        <p:spPr>
          <a:xfrm>
            <a:off x="381000" y="1411552"/>
            <a:ext cx="8382000" cy="443198"/>
          </a:xfrm>
        </p:spPr>
        <p:txBody>
          <a:bodyPr/>
          <a:lstStyle/>
          <a:p>
            <a:r>
              <a:rPr lang="en-US" dirty="0" smtClean="0"/>
              <a:t>Questions?</a:t>
            </a:r>
          </a:p>
        </p:txBody>
      </p:sp>
      <p:pic>
        <p:nvPicPr>
          <p:cNvPr id="4" name="Picture 3"/>
          <p:cNvPicPr>
            <a:picLocks noChangeAspect="1"/>
          </p:cNvPicPr>
          <p:nvPr/>
        </p:nvPicPr>
        <p:blipFill>
          <a:blip r:embed="rId2"/>
          <a:stretch>
            <a:fillRect/>
          </a:stretch>
        </p:blipFill>
        <p:spPr>
          <a:xfrm>
            <a:off x="2819400" y="3048000"/>
            <a:ext cx="3295650" cy="600075"/>
          </a:xfrm>
          <a:prstGeom prst="rect">
            <a:avLst/>
          </a:prstGeom>
        </p:spPr>
      </p:pic>
    </p:spTree>
    <p:extLst>
      <p:ext uri="{BB962C8B-B14F-4D97-AF65-F5344CB8AC3E}">
        <p14:creationId xmlns:p14="http://schemas.microsoft.com/office/powerpoint/2010/main" val="165326537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for Today</a:t>
            </a:r>
            <a:endParaRPr lang="en-US" dirty="0"/>
          </a:p>
        </p:txBody>
      </p:sp>
      <p:sp>
        <p:nvSpPr>
          <p:cNvPr id="3" name="Text Placeholder 2"/>
          <p:cNvSpPr>
            <a:spLocks noGrp="1"/>
          </p:cNvSpPr>
          <p:nvPr>
            <p:ph type="body" sz="quarter" idx="10"/>
          </p:nvPr>
        </p:nvSpPr>
        <p:spPr>
          <a:xfrm>
            <a:off x="381000" y="1047035"/>
            <a:ext cx="8382000" cy="3059299"/>
          </a:xfrm>
        </p:spPr>
        <p:txBody>
          <a:bodyPr/>
          <a:lstStyle/>
          <a:p>
            <a:r>
              <a:rPr lang="en-US" sz="2800" dirty="0" smtClean="0"/>
              <a:t>What are </a:t>
            </a:r>
            <a:r>
              <a:rPr lang="en-US" sz="2800" dirty="0" smtClean="0"/>
              <a:t>“between men and women” IT differences</a:t>
            </a:r>
            <a:r>
              <a:rPr lang="en-US" sz="2800" dirty="0" smtClean="0"/>
              <a:t>?</a:t>
            </a:r>
          </a:p>
          <a:p>
            <a:r>
              <a:rPr lang="en-US" sz="2800" dirty="0" smtClean="0"/>
              <a:t>What are “between women” IT differences?</a:t>
            </a:r>
            <a:endParaRPr lang="en-US" sz="2800" dirty="0" smtClean="0"/>
          </a:p>
          <a:p>
            <a:r>
              <a:rPr lang="en-US" sz="2800" dirty="0" smtClean="0"/>
              <a:t>Why do we care?</a:t>
            </a:r>
          </a:p>
          <a:p>
            <a:r>
              <a:rPr lang="en-US" sz="2800" dirty="0" smtClean="0"/>
              <a:t>Applications </a:t>
            </a:r>
            <a:r>
              <a:rPr lang="en-US" sz="2800" dirty="0" smtClean="0"/>
              <a:t>of </a:t>
            </a:r>
            <a:r>
              <a:rPr lang="en-US" sz="2800" dirty="0" smtClean="0"/>
              <a:t>“between men and women” IT differences theory </a:t>
            </a:r>
            <a:r>
              <a:rPr lang="en-US" sz="2800" dirty="0" smtClean="0"/>
              <a:t>to </a:t>
            </a:r>
            <a:r>
              <a:rPr lang="en-US" sz="2800" dirty="0" smtClean="0"/>
              <a:t>“within women” </a:t>
            </a:r>
            <a:r>
              <a:rPr lang="en-US" sz="2800" dirty="0" smtClean="0"/>
              <a:t>subtopic</a:t>
            </a:r>
          </a:p>
          <a:p>
            <a:r>
              <a:rPr lang="en-US" sz="2800" dirty="0" smtClean="0"/>
              <a:t>Hypotheses, Propositions, </a:t>
            </a:r>
            <a:r>
              <a:rPr lang="en-US" sz="2800" dirty="0" smtClean="0"/>
              <a:t>Proposed Data Collection, Preliminary explorations</a:t>
            </a:r>
            <a:endParaRPr lang="en-US" sz="2800" dirty="0" smtClean="0"/>
          </a:p>
        </p:txBody>
      </p:sp>
      <p:sp>
        <p:nvSpPr>
          <p:cNvPr id="4" name="Rounded Rectangle 3"/>
          <p:cNvSpPr/>
          <p:nvPr/>
        </p:nvSpPr>
        <p:spPr bwMode="auto">
          <a:xfrm>
            <a:off x="3556000" y="4331043"/>
            <a:ext cx="2201333" cy="882953"/>
          </a:xfrm>
          <a:prstGeom prst="roundRect">
            <a:avLst>
              <a:gd name="adj" fmla="val 9033"/>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Within Women Research</a:t>
            </a:r>
          </a:p>
        </p:txBody>
      </p:sp>
      <p:sp>
        <p:nvSpPr>
          <p:cNvPr id="5" name="Rounded Rectangle 4"/>
          <p:cNvSpPr/>
          <p:nvPr/>
        </p:nvSpPr>
        <p:spPr bwMode="auto">
          <a:xfrm>
            <a:off x="825500" y="4363995"/>
            <a:ext cx="2201333" cy="882953"/>
          </a:xfrm>
          <a:prstGeom prst="roundRect">
            <a:avLst>
              <a:gd name="adj" fmla="val 9033"/>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Between Men and Women</a:t>
            </a:r>
          </a:p>
        </p:txBody>
      </p:sp>
      <p:sp>
        <p:nvSpPr>
          <p:cNvPr id="6" name="Rounded Rectangle 5"/>
          <p:cNvSpPr/>
          <p:nvPr/>
        </p:nvSpPr>
        <p:spPr bwMode="auto">
          <a:xfrm>
            <a:off x="6172200" y="4265592"/>
            <a:ext cx="2201333" cy="882953"/>
          </a:xfrm>
          <a:prstGeom prst="roundRect">
            <a:avLst>
              <a:gd name="adj" fmla="val 9033"/>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Statistics</a:t>
            </a:r>
          </a:p>
        </p:txBody>
      </p:sp>
      <p:sp>
        <p:nvSpPr>
          <p:cNvPr id="7" name="Rounded Rectangle 6"/>
          <p:cNvSpPr/>
          <p:nvPr/>
        </p:nvSpPr>
        <p:spPr bwMode="auto">
          <a:xfrm>
            <a:off x="6216952" y="5539619"/>
            <a:ext cx="2201333" cy="882953"/>
          </a:xfrm>
          <a:prstGeom prst="roundRect">
            <a:avLst>
              <a:gd name="adj" fmla="val 9033"/>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Data Collection</a:t>
            </a:r>
          </a:p>
        </p:txBody>
      </p:sp>
      <p:sp>
        <p:nvSpPr>
          <p:cNvPr id="8" name="Rounded Rectangle 7"/>
          <p:cNvSpPr/>
          <p:nvPr/>
        </p:nvSpPr>
        <p:spPr bwMode="auto">
          <a:xfrm>
            <a:off x="3556000" y="5539619"/>
            <a:ext cx="2201333" cy="882953"/>
          </a:xfrm>
          <a:prstGeom prst="roundRect">
            <a:avLst>
              <a:gd name="adj" fmla="val 9033"/>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rgbClr val="FFFFFF"/>
                </a:solidFill>
                <a:effectLst>
                  <a:outerShdw blurRad="38100" dist="38100" dir="2700000" algn="tl">
                    <a:srgbClr val="000000">
                      <a:alpha val="43137"/>
                    </a:srgbClr>
                  </a:outerShdw>
                </a:effectLst>
              </a:rPr>
              <a:t>Propositions</a:t>
            </a:r>
          </a:p>
        </p:txBody>
      </p:sp>
      <p:sp>
        <p:nvSpPr>
          <p:cNvPr id="9" name="Rounded Rectangle 8"/>
          <p:cNvSpPr/>
          <p:nvPr/>
        </p:nvSpPr>
        <p:spPr bwMode="auto">
          <a:xfrm>
            <a:off x="825500" y="5539619"/>
            <a:ext cx="2201333" cy="882953"/>
          </a:xfrm>
          <a:prstGeom prst="roundRect">
            <a:avLst>
              <a:gd name="adj" fmla="val 9033"/>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r>
              <a:rPr lang="en-US" sz="2300" dirty="0" smtClean="0">
                <a:solidFill>
                  <a:srgbClr val="FFFFFF"/>
                </a:solidFill>
                <a:effectLst>
                  <a:outerShdw blurRad="38100" dist="38100" dir="2700000" algn="tl">
                    <a:srgbClr val="000000">
                      <a:alpha val="43137"/>
                    </a:srgbClr>
                  </a:outerShdw>
                </a:effectLst>
              </a:rPr>
              <a:t>Hypotheses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994392"/>
          </a:xfrm>
        </p:spPr>
        <p:txBody>
          <a:bodyPr/>
          <a:lstStyle/>
          <a:p>
            <a:r>
              <a:rPr lang="en-US" dirty="0"/>
              <a:t>Differences between Men and Women with respect to Engagement in STEM Fields</a:t>
            </a:r>
          </a:p>
        </p:txBody>
      </p:sp>
      <p:sp>
        <p:nvSpPr>
          <p:cNvPr id="3" name="Text Placeholder 2"/>
          <p:cNvSpPr>
            <a:spLocks noGrp="1"/>
          </p:cNvSpPr>
          <p:nvPr>
            <p:ph type="body" sz="quarter" idx="10"/>
          </p:nvPr>
        </p:nvSpPr>
        <p:spPr>
          <a:xfrm>
            <a:off x="381000" y="2438400"/>
            <a:ext cx="8382000" cy="2609945"/>
          </a:xfrm>
        </p:spPr>
        <p:txBody>
          <a:bodyPr/>
          <a:lstStyle/>
          <a:p>
            <a:r>
              <a:rPr lang="en-US" dirty="0" smtClean="0"/>
              <a:t>Childhood/Nurture</a:t>
            </a:r>
          </a:p>
          <a:p>
            <a:r>
              <a:rPr lang="en-US" dirty="0" smtClean="0"/>
              <a:t>Biology/Nature</a:t>
            </a:r>
          </a:p>
          <a:p>
            <a:r>
              <a:rPr lang="en-US" dirty="0" smtClean="0"/>
              <a:t>Environment</a:t>
            </a:r>
          </a:p>
          <a:p>
            <a:r>
              <a:rPr lang="en-US" dirty="0" smtClean="0"/>
              <a:t>Technology</a:t>
            </a:r>
          </a:p>
          <a:p>
            <a:r>
              <a:rPr lang="en-US" dirty="0" smtClean="0"/>
              <a:t>Technology Education</a:t>
            </a:r>
          </a:p>
        </p:txBody>
      </p:sp>
      <p:pic>
        <p:nvPicPr>
          <p:cNvPr id="4" name="Picture 3"/>
          <p:cNvPicPr>
            <a:picLocks noChangeAspect="1"/>
          </p:cNvPicPr>
          <p:nvPr/>
        </p:nvPicPr>
        <p:blipFill>
          <a:blip r:embed="rId2"/>
          <a:stretch>
            <a:fillRect/>
          </a:stretch>
        </p:blipFill>
        <p:spPr>
          <a:xfrm>
            <a:off x="5715000" y="6096000"/>
            <a:ext cx="3295650" cy="600075"/>
          </a:xfrm>
          <a:prstGeom prst="rect">
            <a:avLst/>
          </a:prstGeom>
        </p:spPr>
      </p:pic>
    </p:spTree>
    <p:extLst>
      <p:ext uri="{BB962C8B-B14F-4D97-AF65-F5344CB8AC3E}">
        <p14:creationId xmlns:p14="http://schemas.microsoft.com/office/powerpoint/2010/main" val="355003899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Childhood/Nurture</a:t>
            </a:r>
            <a:endParaRPr lang="en-US" dirty="0"/>
          </a:p>
        </p:txBody>
      </p:sp>
      <p:sp>
        <p:nvSpPr>
          <p:cNvPr id="6" name="Text Placeholder 5"/>
          <p:cNvSpPr>
            <a:spLocks noGrp="1"/>
          </p:cNvSpPr>
          <p:nvPr>
            <p:ph type="body" sz="quarter" idx="10"/>
          </p:nvPr>
        </p:nvSpPr>
        <p:spPr>
          <a:xfrm>
            <a:off x="381000" y="1411552"/>
            <a:ext cx="8382000" cy="5564600"/>
          </a:xfrm>
        </p:spPr>
        <p:txBody>
          <a:bodyPr/>
          <a:lstStyle/>
          <a:p>
            <a:r>
              <a:rPr lang="en-US" dirty="0" smtClean="0"/>
              <a:t>General theory is that girls are “girl </a:t>
            </a:r>
            <a:r>
              <a:rPr lang="en-US" dirty="0" err="1" smtClean="0"/>
              <a:t>mathed</a:t>
            </a:r>
            <a:r>
              <a:rPr lang="en-US" dirty="0" smtClean="0"/>
              <a:t>,” or not challenged with respect to STEM/technology when growing up</a:t>
            </a:r>
          </a:p>
          <a:p>
            <a:pPr lvl="1"/>
            <a:r>
              <a:rPr lang="en-US" sz="2400" dirty="0" smtClean="0"/>
              <a:t>Computer gaming software is more boy oriented than girl oriented (Edwards, 2000)</a:t>
            </a:r>
          </a:p>
          <a:p>
            <a:pPr lvl="1"/>
            <a:r>
              <a:rPr lang="en-US" sz="2400" dirty="0" smtClean="0"/>
              <a:t>Computer expenditures in childhood are higher for boys than for girls, and the computer is more likely placed in the boys room than the girls room (</a:t>
            </a:r>
            <a:r>
              <a:rPr lang="en-US" sz="2400" dirty="0" err="1" smtClean="0"/>
              <a:t>Wilska</a:t>
            </a:r>
            <a:r>
              <a:rPr lang="en-US" sz="2400" dirty="0" smtClean="0"/>
              <a:t>, 2005)</a:t>
            </a:r>
          </a:p>
          <a:p>
            <a:pPr lvl="1"/>
            <a:r>
              <a:rPr lang="en-US" sz="2400" smtClean="0"/>
              <a:t>Girls do now </a:t>
            </a:r>
            <a:r>
              <a:rPr lang="en-US" sz="2400" dirty="0" smtClean="0"/>
              <a:t>have a Computer Barbie</a:t>
            </a:r>
          </a:p>
          <a:p>
            <a:pPr lvl="1"/>
            <a:r>
              <a:rPr lang="en-US" sz="2400" dirty="0" smtClean="0"/>
              <a:t>Marketers gender purchases for girls versus boys at a very early age (pink vs. blue, ponies and guns)</a:t>
            </a:r>
          </a:p>
          <a:p>
            <a:pPr lvl="1"/>
            <a:r>
              <a:rPr lang="en-US" sz="2400" dirty="0" smtClean="0"/>
              <a:t>Few role models for girls in information technology (Bateman, 2015)</a:t>
            </a:r>
          </a:p>
          <a:p>
            <a:endParaRPr lang="en-US" dirty="0"/>
          </a:p>
        </p:txBody>
      </p:sp>
    </p:spTree>
    <p:extLst>
      <p:ext uri="{BB962C8B-B14F-4D97-AF65-F5344CB8AC3E}">
        <p14:creationId xmlns:p14="http://schemas.microsoft.com/office/powerpoint/2010/main" val="132437778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Biology/Nurture</a:t>
            </a:r>
            <a:endParaRPr lang="en-US" dirty="0"/>
          </a:p>
        </p:txBody>
      </p:sp>
      <p:sp>
        <p:nvSpPr>
          <p:cNvPr id="3" name="Text Placeholder 2"/>
          <p:cNvSpPr>
            <a:spLocks noGrp="1"/>
          </p:cNvSpPr>
          <p:nvPr>
            <p:ph type="body" sz="quarter" idx="10"/>
          </p:nvPr>
        </p:nvSpPr>
        <p:spPr>
          <a:xfrm>
            <a:off x="381000" y="1411552"/>
            <a:ext cx="8382000" cy="4468916"/>
          </a:xfrm>
        </p:spPr>
        <p:txBody>
          <a:bodyPr/>
          <a:lstStyle/>
          <a:p>
            <a:r>
              <a:rPr lang="en-US" dirty="0" smtClean="0"/>
              <a:t>Are men and women really different?</a:t>
            </a:r>
          </a:p>
          <a:p>
            <a:pPr lvl="1"/>
            <a:r>
              <a:rPr lang="en-US" sz="2400" dirty="0" smtClean="0"/>
              <a:t>Of course they are different from each other</a:t>
            </a:r>
          </a:p>
          <a:p>
            <a:pPr lvl="1"/>
            <a:r>
              <a:rPr lang="en-US" sz="2400" dirty="0" smtClean="0"/>
              <a:t>Men’s and women’s brains are physically different (Cahill, 2005)</a:t>
            </a:r>
          </a:p>
          <a:p>
            <a:pPr lvl="1"/>
            <a:r>
              <a:rPr lang="en-US" sz="2400" dirty="0" smtClean="0"/>
              <a:t>Some argue that differences are not innate, but a social construction of a </a:t>
            </a:r>
            <a:r>
              <a:rPr lang="en-US" sz="2400" dirty="0" err="1" smtClean="0"/>
              <a:t>patriarchical</a:t>
            </a:r>
            <a:r>
              <a:rPr lang="en-US" sz="2400" dirty="0" smtClean="0"/>
              <a:t> society with distinctly feminine and masculine roles, and that gender is a function of what a person does rather than is (Kimmel, 2000)</a:t>
            </a:r>
          </a:p>
          <a:p>
            <a:pPr lvl="1"/>
            <a:r>
              <a:rPr lang="en-US" sz="2400" dirty="0" smtClean="0"/>
              <a:t>Some traditionalists argue that women are meant to fulfill certain roles in life (Rhoads, 2004)</a:t>
            </a:r>
          </a:p>
          <a:p>
            <a:pPr lvl="1"/>
            <a:r>
              <a:rPr lang="en-US" sz="2400" dirty="0" smtClean="0"/>
              <a:t>The biology/nurture difference is belied by the countries where women are strong in IT</a:t>
            </a:r>
          </a:p>
        </p:txBody>
      </p:sp>
      <p:pic>
        <p:nvPicPr>
          <p:cNvPr id="4" name="Picture 3"/>
          <p:cNvPicPr>
            <a:picLocks noChangeAspect="1"/>
          </p:cNvPicPr>
          <p:nvPr/>
        </p:nvPicPr>
        <p:blipFill>
          <a:blip r:embed="rId2"/>
          <a:stretch>
            <a:fillRect/>
          </a:stretch>
        </p:blipFill>
        <p:spPr>
          <a:xfrm>
            <a:off x="5638800" y="6096997"/>
            <a:ext cx="3295650" cy="600075"/>
          </a:xfrm>
          <a:prstGeom prst="rect">
            <a:avLst/>
          </a:prstGeom>
        </p:spPr>
      </p:pic>
    </p:spTree>
    <p:extLst>
      <p:ext uri="{BB962C8B-B14F-4D97-AF65-F5344CB8AC3E}">
        <p14:creationId xmlns:p14="http://schemas.microsoft.com/office/powerpoint/2010/main" val="15777437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t>
            </a:r>
            <a:endParaRPr lang="en-US" dirty="0"/>
          </a:p>
        </p:txBody>
      </p:sp>
      <p:sp>
        <p:nvSpPr>
          <p:cNvPr id="3" name="Text Placeholder 2"/>
          <p:cNvSpPr>
            <a:spLocks noGrp="1"/>
          </p:cNvSpPr>
          <p:nvPr>
            <p:ph type="body" sz="quarter" idx="10"/>
          </p:nvPr>
        </p:nvSpPr>
        <p:spPr>
          <a:xfrm>
            <a:off x="381000" y="1411552"/>
            <a:ext cx="8382000" cy="4179606"/>
          </a:xfrm>
        </p:spPr>
        <p:txBody>
          <a:bodyPr/>
          <a:lstStyle/>
          <a:p>
            <a:r>
              <a:rPr lang="en-US" dirty="0"/>
              <a:t>The cultural environment may steer girls away from technology careers at an early age</a:t>
            </a:r>
          </a:p>
          <a:p>
            <a:pPr lvl="1"/>
            <a:r>
              <a:rPr lang="en-US" sz="2000" dirty="0" smtClean="0"/>
              <a:t>No difference between girls and boys in terms of math or science development until their early teens (</a:t>
            </a:r>
            <a:r>
              <a:rPr lang="en-US" sz="2000" dirty="0" err="1" smtClean="0"/>
              <a:t>Brizendine</a:t>
            </a:r>
            <a:r>
              <a:rPr lang="en-US" sz="2000" dirty="0" smtClean="0"/>
              <a:t>, 2006)</a:t>
            </a:r>
          </a:p>
          <a:p>
            <a:pPr lvl="1"/>
            <a:r>
              <a:rPr lang="en-US" sz="2000" dirty="0" smtClean="0"/>
              <a:t>Girls seek social approval at an earlier age, which may have the unintended consequence of informing later career choices </a:t>
            </a:r>
            <a:r>
              <a:rPr lang="en-US" sz="2000" dirty="0"/>
              <a:t>(</a:t>
            </a:r>
            <a:r>
              <a:rPr lang="en-US" sz="2000" dirty="0" err="1"/>
              <a:t>Brizendine</a:t>
            </a:r>
            <a:r>
              <a:rPr lang="en-US" sz="2000" dirty="0"/>
              <a:t>, 2006)</a:t>
            </a:r>
          </a:p>
          <a:p>
            <a:pPr lvl="1"/>
            <a:r>
              <a:rPr lang="en-US" sz="2000" dirty="0" smtClean="0"/>
              <a:t>Culture reinforces a feminine stereotype indicating what women can and cannot do in careers, creating a glass ceiling for women in IT (Morse, 1997)</a:t>
            </a:r>
          </a:p>
          <a:p>
            <a:pPr lvl="1"/>
            <a:r>
              <a:rPr lang="en-US" sz="2000" dirty="0" smtClean="0"/>
              <a:t>Girls may be socialized to be shoppers at an earlier age, perhaps sexualizing them at ages of as young as 7 to 12, and influencing them via women’s magazines (</a:t>
            </a:r>
            <a:r>
              <a:rPr lang="en-US" sz="2000" dirty="0" err="1" smtClean="0"/>
              <a:t>Wiska</a:t>
            </a:r>
            <a:r>
              <a:rPr lang="en-US" sz="2000" dirty="0" smtClean="0"/>
              <a:t>, 2005)</a:t>
            </a:r>
            <a:endParaRPr lang="en-US" sz="2000" dirty="0"/>
          </a:p>
        </p:txBody>
      </p:sp>
    </p:spTree>
    <p:extLst>
      <p:ext uri="{BB962C8B-B14F-4D97-AF65-F5344CB8AC3E}">
        <p14:creationId xmlns:p14="http://schemas.microsoft.com/office/powerpoint/2010/main" val="20540716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Text Placeholder 2"/>
          <p:cNvSpPr>
            <a:spLocks noGrp="1"/>
          </p:cNvSpPr>
          <p:nvPr>
            <p:ph type="body" sz="quarter" idx="10"/>
          </p:nvPr>
        </p:nvSpPr>
        <p:spPr>
          <a:xfrm>
            <a:off x="381000" y="1066800"/>
            <a:ext cx="8382000" cy="5133713"/>
          </a:xfrm>
        </p:spPr>
        <p:txBody>
          <a:bodyPr/>
          <a:lstStyle/>
          <a:p>
            <a:r>
              <a:rPr lang="en-US" dirty="0" smtClean="0"/>
              <a:t>Some argue that the technology is itself gendered</a:t>
            </a:r>
          </a:p>
          <a:p>
            <a:pPr lvl="3"/>
            <a:r>
              <a:rPr lang="en-US" sz="2000" dirty="0" smtClean="0"/>
              <a:t>There are only one in ten electrical engineers who are women in the US (Fox, 2006)</a:t>
            </a:r>
          </a:p>
          <a:p>
            <a:pPr lvl="3"/>
            <a:r>
              <a:rPr lang="en-US" sz="2000" dirty="0" smtClean="0"/>
              <a:t>Computer science majors are often male, and many of the applications that are constructed are in line with male interests (Washburn, 2006)</a:t>
            </a:r>
          </a:p>
          <a:p>
            <a:pPr lvl="3"/>
            <a:r>
              <a:rPr lang="en-US" sz="2000" dirty="0" smtClean="0"/>
              <a:t>Technology may be masculine gendered (</a:t>
            </a:r>
            <a:r>
              <a:rPr lang="en-US" sz="2000" dirty="0" err="1" smtClean="0"/>
              <a:t>Wajcman</a:t>
            </a:r>
            <a:r>
              <a:rPr lang="en-US" sz="2000" dirty="0" smtClean="0"/>
              <a:t>, 2006)</a:t>
            </a:r>
          </a:p>
          <a:p>
            <a:pPr lvl="3"/>
            <a:r>
              <a:rPr lang="en-US" sz="2000" dirty="0" smtClean="0"/>
              <a:t>It is harder for women to break into the masculine/male dominated IT field (</a:t>
            </a:r>
            <a:r>
              <a:rPr lang="en-US" sz="2000" dirty="0" err="1"/>
              <a:t>Wajcman</a:t>
            </a:r>
            <a:r>
              <a:rPr lang="en-US" sz="2000" dirty="0"/>
              <a:t>, 2006</a:t>
            </a:r>
            <a:r>
              <a:rPr lang="en-US" sz="2000" dirty="0" smtClean="0"/>
              <a:t>)</a:t>
            </a:r>
          </a:p>
          <a:p>
            <a:pPr lvl="3"/>
            <a:r>
              <a:rPr lang="en-US" sz="2000" dirty="0" smtClean="0"/>
              <a:t>Some feel that it is </a:t>
            </a:r>
            <a:r>
              <a:rPr lang="en-US" sz="2000" i="1" dirty="0" smtClean="0"/>
              <a:t>easier</a:t>
            </a:r>
            <a:r>
              <a:rPr lang="en-US" sz="2000" dirty="0" smtClean="0"/>
              <a:t> to achieve gender parity in the online space (Bury, 2005)</a:t>
            </a:r>
            <a:endParaRPr lang="en-US" sz="2000" dirty="0"/>
          </a:p>
          <a:p>
            <a:pPr lvl="3"/>
            <a:r>
              <a:rPr lang="en-US" sz="2000" dirty="0" smtClean="0"/>
              <a:t>Women perform better in online classes with discussions because it is asynchronous communication, requiring less aggression to respond to challenges in the classroom space (Anderson and Haddad, 2005)</a:t>
            </a:r>
            <a:endParaRPr lang="en-US" sz="2000" dirty="0"/>
          </a:p>
        </p:txBody>
      </p:sp>
    </p:spTree>
    <p:extLst>
      <p:ext uri="{BB962C8B-B14F-4D97-AF65-F5344CB8AC3E}">
        <p14:creationId xmlns:p14="http://schemas.microsoft.com/office/powerpoint/2010/main" val="98726631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Education</a:t>
            </a:r>
            <a:endParaRPr lang="en-US" dirty="0"/>
          </a:p>
        </p:txBody>
      </p:sp>
      <p:sp>
        <p:nvSpPr>
          <p:cNvPr id="3" name="Text Placeholder 2"/>
          <p:cNvSpPr>
            <a:spLocks noGrp="1"/>
          </p:cNvSpPr>
          <p:nvPr>
            <p:ph type="body" sz="quarter" idx="10"/>
          </p:nvPr>
        </p:nvSpPr>
        <p:spPr>
          <a:xfrm>
            <a:off x="370703" y="1011603"/>
            <a:ext cx="8382000" cy="1329595"/>
          </a:xfrm>
        </p:spPr>
        <p:txBody>
          <a:bodyPr/>
          <a:lstStyle/>
          <a:p>
            <a:r>
              <a:rPr lang="en-US" dirty="0" smtClean="0"/>
              <a:t>Women who study technology tend to feel isolated, and feel unwelcome (Washburn, 2006, P. 70)</a:t>
            </a:r>
            <a:endParaRPr lang="en-US" dirty="0"/>
          </a:p>
        </p:txBody>
      </p:sp>
      <p:sp>
        <p:nvSpPr>
          <p:cNvPr id="4" name="Rectangle 3"/>
          <p:cNvSpPr/>
          <p:nvPr/>
        </p:nvSpPr>
        <p:spPr>
          <a:xfrm>
            <a:off x="685800" y="2310306"/>
            <a:ext cx="7924800" cy="4247317"/>
          </a:xfrm>
          <a:prstGeom prst="rect">
            <a:avLst/>
          </a:prstGeom>
        </p:spPr>
        <p:txBody>
          <a:bodyPr wrap="square">
            <a:spAutoFit/>
          </a:bodyPr>
          <a:lstStyle/>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The men don’t want us to work with them on projects.  When we do, they give us these stupid jobs to do.  If we say anything, they look at each other, so I just stopped saying anything.</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My computer classes don’t usually have any girls I know…I feel like the male students all know each other.  </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When I have guys who don’t want me in their groups or don’t give me enough to do, I just shut up.</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I feel funny in some of the groups.  The male students would rather be by themselves than with me.  			</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latin typeface="Arial" panose="020B0604020202020204" pitchFamily="34" charset="0"/>
              <a:ea typeface="Times New Roman" panose="02020603050405020304" pitchFamily="18" charset="0"/>
              <a:cs typeface="Times New Roman" panose="02020603050405020304" pitchFamily="18" charset="0"/>
            </a:endParaRPr>
          </a:p>
          <a:p>
            <a:pPr marL="457200" marR="457200">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Some of my professors are really not so friendly to the girls in the classes.  I have a woman professor who definitely favors the guys.  </a:t>
            </a:r>
            <a:endParaRPr lang="en-US"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832166"/>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40C9531-AA3B-4D1A-AFCC-B5BB0BC474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(Dark blue squares design)</Template>
  <TotalTime>2255</TotalTime>
  <Words>2340</Words>
  <Application>Microsoft Office PowerPoint</Application>
  <PresentationFormat>On-screen Show (4:3)</PresentationFormat>
  <Paragraphs>221</Paragraphs>
  <Slides>28</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28</vt:i4>
      </vt:variant>
    </vt:vector>
  </HeadingPairs>
  <TitlesOfParts>
    <vt:vector size="35" baseType="lpstr">
      <vt:lpstr>Arial</vt:lpstr>
      <vt:lpstr>Calibri</vt:lpstr>
      <vt:lpstr>Courier New</vt:lpstr>
      <vt:lpstr>Times New Roman</vt:lpstr>
      <vt:lpstr>Wingdings</vt:lpstr>
      <vt:lpstr>Blue Segoe 4-3 template-template_April-17-2007</vt:lpstr>
      <vt:lpstr>White with Courier font for code slides</vt:lpstr>
      <vt:lpstr>Exploring Between and Within Women Differences in Learning and Using Information Systems Technology</vt:lpstr>
      <vt:lpstr>With thanks to WVU NSF ADVANCE Program and Dr. Irene Hanson Frieze</vt:lpstr>
      <vt:lpstr>Outline for Today</vt:lpstr>
      <vt:lpstr>Differences between Men and Women with respect to Engagement in STEM Fields</vt:lpstr>
      <vt:lpstr>Childhood/Nurture</vt:lpstr>
      <vt:lpstr>Biology/Nurture</vt:lpstr>
      <vt:lpstr>Environment</vt:lpstr>
      <vt:lpstr>Technology</vt:lpstr>
      <vt:lpstr>Technology Education</vt:lpstr>
      <vt:lpstr>But, Wait</vt:lpstr>
      <vt:lpstr>What are “Within Women Differences?”</vt:lpstr>
      <vt:lpstr>Why do we care?  Women are Behind in the US in STEM</vt:lpstr>
      <vt:lpstr>Why do we care?  Women are Behind in the US in STEM, Cont’d</vt:lpstr>
      <vt:lpstr>Why do we care?  Relevance to Academics in MIS</vt:lpstr>
      <vt:lpstr>Why do we care?  Relevance to Business and Society</vt:lpstr>
      <vt:lpstr>Fewer Women in Tech Worldwide?</vt:lpstr>
      <vt:lpstr>Fewer Women in Tech Worldwide?</vt:lpstr>
      <vt:lpstr>Research on Within Women Differences</vt:lpstr>
      <vt:lpstr>Hypotheses</vt:lpstr>
      <vt:lpstr>Propositions</vt:lpstr>
      <vt:lpstr>Anecdotally Only</vt:lpstr>
      <vt:lpstr>What is Twitter Big Data Analysis?</vt:lpstr>
      <vt:lpstr>Twitter “Big Data” Research</vt:lpstr>
      <vt:lpstr>Twitter “Big Data” Research</vt:lpstr>
      <vt:lpstr>Twitter “Big Data” Research</vt:lpstr>
      <vt:lpstr>Content Analysis from Twitter</vt:lpstr>
      <vt:lpstr>Research in Progress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Within Women Differences in Learning and Using Information Systems Technology</dc:title>
  <dc:creator>Virginia Kleist</dc:creator>
  <cp:keywords/>
  <cp:lastModifiedBy>Virginia Kleist</cp:lastModifiedBy>
  <cp:revision>33</cp:revision>
  <dcterms:created xsi:type="dcterms:W3CDTF">2016-04-17T20:34:20Z</dcterms:created>
  <dcterms:modified xsi:type="dcterms:W3CDTF">2016-04-19T22:09:12Z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TC102867299990</vt:lpwstr>
  </property>
</Properties>
</file>